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_rels/notesSlide89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notesSlide8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media/image257.png" ContentType="image/png"/>
  <Override PartName="/ppt/media/image256.png" ContentType="image/png"/>
  <Override PartName="/ppt/media/image255.png" ContentType="image/png"/>
  <Override PartName="/ppt/media/image254.png" ContentType="image/png"/>
  <Override PartName="/ppt/media/image253.png" ContentType="image/png"/>
  <Override PartName="/ppt/media/image252.png" ContentType="image/png"/>
  <Override PartName="/ppt/media/image251.png" ContentType="image/png"/>
  <Override PartName="/ppt/media/image250.png" ContentType="image/png"/>
  <Override PartName="/ppt/media/image249.png" ContentType="image/png"/>
  <Override PartName="/ppt/media/image121.png" ContentType="image/png"/>
  <Override PartName="/ppt/media/image248.png" ContentType="image/png"/>
  <Override PartName="/ppt/media/image120.png" ContentType="image/png"/>
  <Override PartName="/ppt/media/image246.png" ContentType="image/png"/>
  <Override PartName="/ppt/media/image245.png" ContentType="image/png"/>
  <Override PartName="/ppt/media/image244.png" ContentType="image/png"/>
  <Override PartName="/ppt/media/image243.png" ContentType="image/png"/>
  <Override PartName="/ppt/media/image242.png" ContentType="image/png"/>
  <Override PartName="/ppt/media/image241.png" ContentType="image/png"/>
  <Override PartName="/ppt/media/image240.png" ContentType="image/png"/>
  <Override PartName="/ppt/media/image238.png" ContentType="image/png"/>
  <Override PartName="/ppt/media/image110.png" ContentType="image/png"/>
  <Override PartName="/ppt/media/image237.png" ContentType="image/png"/>
  <Override PartName="/ppt/media/image236.png" ContentType="image/png"/>
  <Override PartName="/ppt/media/image235.png" ContentType="image/png"/>
  <Override PartName="/ppt/media/image234.png" ContentType="image/png"/>
  <Override PartName="/ppt/media/image233.png" ContentType="image/png"/>
  <Override PartName="/ppt/media/image232.png" ContentType="image/png"/>
  <Override PartName="/ppt/media/image231.png" ContentType="image/png"/>
  <Override PartName="/ppt/media/image230.png" ContentType="image/png"/>
  <Override PartName="/ppt/media/image229.png" ContentType="image/png"/>
  <Override PartName="/ppt/media/image101.png" ContentType="image/png"/>
  <Override PartName="/ppt/media/image44.png" ContentType="image/png"/>
  <Override PartName="/ppt/media/image13.jpeg" ContentType="image/jpeg"/>
  <Override PartName="/ppt/media/image34.png" ContentType="image/png"/>
  <Override PartName="/ppt/media/image156.png" ContentType="image/png"/>
  <Override PartName="/ppt/media/image4.png" ContentType="image/png"/>
  <Override PartName="/ppt/media/image16.png" ContentType="image/png"/>
  <Override PartName="/ppt/media/image157.png" ContentType="image/png"/>
  <Override PartName="/ppt/media/image33.jpeg" ContentType="image/jpeg"/>
  <Override PartName="/ppt/media/image5.png" ContentType="image/png"/>
  <Override PartName="/ppt/media/image155.png" ContentType="image/png"/>
  <Override PartName="/ppt/media/image3.png" ContentType="image/png"/>
  <Override PartName="/ppt/media/image154.png" ContentType="image/png"/>
  <Override PartName="/ppt/media/image2.png" ContentType="image/png"/>
  <Override PartName="/ppt/media/image14.png" ContentType="image/png"/>
  <Override PartName="/ppt/media/image9.png" ContentType="image/png"/>
  <Override PartName="/ppt/media/image31.png" ContentType="image/png"/>
  <Override PartName="/ppt/media/image153.png" ContentType="image/png"/>
  <Override PartName="/ppt/media/image40.png" ContentType="image/png"/>
  <Override PartName="/ppt/media/image15.jpeg" ContentType="image/jpeg"/>
  <Override PartName="/ppt/media/image65.png" ContentType="image/png"/>
  <Override PartName="/ppt/media/image19.jpeg" ContentType="image/jpeg"/>
  <Override PartName="/ppt/media/image12.png" ContentType="image/png"/>
  <Override PartName="/ppt/media/image177.png" ContentType="image/png"/>
  <Override PartName="/ppt/media/image27.png" ContentType="image/png"/>
  <Override PartName="/ppt/media/image61.png" ContentType="image/png"/>
  <Override PartName="/ppt/media/image62.png" ContentType="image/png"/>
  <Override PartName="/ppt/media/image64.png" ContentType="image/png"/>
  <Override PartName="/ppt/media/image66.png" ContentType="image/png"/>
  <Override PartName="/ppt/media/image67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6.png" ContentType="image/png"/>
  <Override PartName="/ppt/media/image77.png" ContentType="image/png"/>
  <Override PartName="/ppt/media/image79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25.png" ContentType="image/png"/>
  <Override PartName="/ppt/media/image26.png" ContentType="image/png"/>
  <Override PartName="/ppt/media/image260.png" ContentType="image/png"/>
  <Override PartName="/ppt/media/image262.png" ContentType="image/png"/>
  <Override PartName="/ppt/media/image263.png" ContentType="image/png"/>
  <Override PartName="/ppt/media/image264.png" ContentType="image/png"/>
  <Override PartName="/ppt/media/image265.png" ContentType="image/png"/>
  <Override PartName="/ppt/media/image266.png" ContentType="image/png"/>
  <Override PartName="/ppt/media/image267.png" ContentType="image/png"/>
  <Override PartName="/ppt/media/image271.jpeg" ContentType="image/jpeg"/>
  <Override PartName="/ppt/media/image28.jpeg" ContentType="image/jpeg"/>
  <Override PartName="/ppt/media/image49.png" ContentType="image/png"/>
  <Override PartName="/ppt/media/image270.png" ContentType="image/png"/>
  <Override PartName="/ppt/media/image202.png" ContentType="image/png"/>
  <Override PartName="/ppt/media/image261.png" ContentType="image/png"/>
  <Override PartName="/ppt/media/image24.jpeg" ContentType="image/jpeg"/>
  <Override PartName="/ppt/media/image68.png" ContentType="image/png"/>
  <Override PartName="/ppt/media/image273.jpeg" ContentType="image/jpeg"/>
  <Override PartName="/ppt/media/image32.png" ContentType="image/png"/>
  <Override PartName="/ppt/media/image194.png" ContentType="image/png"/>
  <Override PartName="/ppt/media/image126.png" ContentType="image/png"/>
  <Override PartName="/ppt/media/image80.png" ContentType="image/png"/>
  <Override PartName="/ppt/media/image104.png" ContentType="image/png"/>
  <Override PartName="/ppt/media/image172.png" ContentType="image/png"/>
  <Override PartName="/ppt/media/image274.png" ContentType="image/png"/>
  <Override PartName="/ppt/media/image206.png" ContentType="image/png"/>
  <Override PartName="/ppt/media/image91.png" ContentType="image/png"/>
  <Override PartName="/ppt/media/image115.png" ContentType="image/png"/>
  <Override PartName="/ppt/media/image183.png" ContentType="image/png"/>
  <Override PartName="/ppt/media/image285.png" ContentType="image/png"/>
  <Override PartName="/ppt/media/image217.png" ContentType="image/png"/>
  <Override PartName="/ppt/media/image182.png" ContentType="image/png"/>
  <Override PartName="/ppt/media/image284.png" ContentType="image/png"/>
  <Override PartName="/ppt/media/image216.png" ContentType="image/png"/>
  <Override PartName="/ppt/media/image30.jpeg" ContentType="image/jpeg"/>
  <Override PartName="/ppt/media/image195.png" ContentType="image/png"/>
  <Override PartName="/ppt/media/image127.png" ContentType="image/png"/>
  <Override PartName="/ppt/media/image282.png" ContentType="image/png"/>
  <Override PartName="/ppt/media/image214.png" ContentType="image/png"/>
  <Override PartName="/ppt/media/image114.png" ContentType="image/png"/>
  <Override PartName="/ppt/media/image90.png" ContentType="image/png"/>
  <Override PartName="/ppt/media/image187.png" ContentType="image/png"/>
  <Override PartName="/ppt/media/image95.png" ContentType="image/png"/>
  <Override PartName="/ppt/media/image119.png" ContentType="image/png"/>
  <Override PartName="/ppt/media/image59.png" ContentType="image/png"/>
  <Override PartName="/ppt/media/image280.png" ContentType="image/png"/>
  <Override PartName="/ppt/media/image212.png" ContentType="image/png"/>
  <Override PartName="/ppt/media/image185.png" ContentType="image/png"/>
  <Override PartName="/ppt/media/image93.png" ContentType="image/png"/>
  <Override PartName="/ppt/media/image117.png" ContentType="image/png"/>
  <Override PartName="/ppt/media/image99.png" ContentType="image/png"/>
  <Override PartName="/ppt/media/image281.png" ContentType="image/png"/>
  <Override PartName="/ppt/media/image213.png" ContentType="image/png"/>
  <Override PartName="/ppt/media/image186.png" ContentType="image/png"/>
  <Override PartName="/ppt/media/image94.png" ContentType="image/png"/>
  <Override PartName="/ppt/media/image118.png" ContentType="image/png"/>
  <Override PartName="/ppt/media/image193.png" ContentType="image/png"/>
  <Override PartName="/ppt/media/image125.png" ContentType="image/png"/>
  <Override PartName="/ppt/media/image124.png" ContentType="image/png"/>
  <Override PartName="/ppt/media/image192.png" ContentType="image/png"/>
  <Override PartName="/ppt/media/image283.png" ContentType="image/png"/>
  <Override PartName="/ppt/media/image215.png" ContentType="image/png"/>
  <Override PartName="/ppt/media/image113.png" ContentType="image/png"/>
  <Override PartName="/ppt/media/image181.png" ContentType="image/png"/>
  <Override PartName="/ppt/media/image123.png" ContentType="image/png"/>
  <Override PartName="/ppt/media/image191.png" ContentType="image/png"/>
  <Override PartName="/ppt/media/image122.png" ContentType="image/png"/>
  <Override PartName="/ppt/media/image190.png" ContentType="image/png"/>
  <Override PartName="/ppt/media/image184.png" ContentType="image/png"/>
  <Override PartName="/ppt/media/image92.png" ContentType="image/png"/>
  <Override PartName="/ppt/media/image116.png" ContentType="image/png"/>
  <Override PartName="/ppt/media/image98.png" ContentType="image/png"/>
  <Override PartName="/ppt/media/image287.png" ContentType="image/png"/>
  <Override PartName="/ppt/media/image219.png" ContentType="image/png"/>
  <Override PartName="/ppt/media/image103.png" ContentType="image/png"/>
  <Override PartName="/ppt/media/image171.png" ContentType="image/png"/>
  <Override PartName="/ppt/media/image96.png" ContentType="image/png"/>
  <Override PartName="/ppt/media/image286.png" ContentType="image/png"/>
  <Override PartName="/ppt/media/image218.png" ContentType="image/png"/>
  <Override PartName="/ppt/media/image272.png" ContentType="image/png"/>
  <Override PartName="/ppt/media/image204.png" ContentType="image/png"/>
  <Override PartName="/ppt/media/image102.png" ContentType="image/png"/>
  <Override PartName="/ppt/media/image170.png" ContentType="image/png"/>
  <Override PartName="/ppt/media/image176.png" ContentType="image/png"/>
  <Override PartName="/ppt/media/image97.png" ContentType="image/png"/>
  <Override PartName="/ppt/media/image60.gif" ContentType="image/gif"/>
  <Override PartName="/ppt/media/image84.png" ContentType="image/png"/>
  <Override PartName="/ppt/media/image108.png" ContentType="image/png"/>
  <Override PartName="/ppt/media/image63.png" ContentType="image/png"/>
  <Override PartName="/ppt/media/image174.png" ContentType="image/png"/>
  <Override PartName="/ppt/media/image82.png" ContentType="image/png"/>
  <Override PartName="/ppt/media/image106.png" ContentType="image/png"/>
  <Override PartName="/ppt/media/image173.png" ContentType="image/png"/>
  <Override PartName="/ppt/media/image81.png" ContentType="image/png"/>
  <Override PartName="/ppt/media/image105.png" ContentType="image/png"/>
  <Override PartName="/ppt/media/image277.png" ContentType="image/png"/>
  <Override PartName="/ppt/media/image209.png" ContentType="image/png"/>
  <Override PartName="/ppt/media/image276.png" ContentType="image/png"/>
  <Override PartName="/ppt/media/image208.png" ContentType="image/png"/>
  <Override PartName="/ppt/media/image275.png" ContentType="image/png"/>
  <Override PartName="/ppt/media/image207.png" ContentType="image/png"/>
  <Override PartName="/ppt/media/image29.jpeg" ContentType="image/jpeg"/>
  <Override PartName="/ppt/media/image17.png" ContentType="image/png"/>
  <Override PartName="/ppt/media/image109.png" ContentType="image/png"/>
  <Override PartName="/ppt/media/image85.png" ContentType="image/png"/>
  <Override PartName="/ppt/media/image35.png" ContentType="image/png"/>
  <Override PartName="/ppt/media/image175.png" ContentType="image/png"/>
  <Override PartName="/ppt/media/image10.png" ContentType="image/png"/>
  <Override PartName="/ppt/media/image47.png" ContentType="image/png"/>
  <Override PartName="/ppt/media/image107.png" ContentType="image/png"/>
  <Override PartName="/ppt/media/image83.png" ContentType="image/png"/>
  <Override PartName="/ppt/media/image42.jpeg" ContentType="image/jpeg"/>
  <Override PartName="/ppt/media/image247.png" ContentType="image/png"/>
  <Override PartName="/ppt/media/image18.png" ContentType="image/png"/>
  <Override PartName="/ppt/media/image86.png" ContentType="image/png"/>
  <Override PartName="/ppt/media/image6.png" ContentType="image/png"/>
  <Override PartName="/ppt/media/image158.png" ContentType="image/png"/>
  <Override PartName="/ppt/media/image36.png" ContentType="image/png"/>
  <Override PartName="/ppt/media/image75.png" ContentType="image/png"/>
  <Override PartName="/ppt/media/image22.jpeg" ContentType="image/jpeg"/>
  <Override PartName="/ppt/media/image39.png" ContentType="image/png"/>
  <Override PartName="/ppt/media/image7.png" ContentType="image/png"/>
  <Override PartName="/ppt/media/image159.png" ContentType="image/png"/>
  <Override PartName="/ppt/media/image37.png" ContentType="image/png"/>
  <Override PartName="/ppt/media/image8.png" ContentType="image/png"/>
  <Override PartName="/ppt/media/image21.jpeg" ContentType="image/jpeg"/>
  <Override PartName="/ppt/media/image38.png" ContentType="image/png"/>
  <Override PartName="/ppt/media/image11.jpeg" ContentType="image/jpeg"/>
  <Override PartName="/ppt/media/image198.png" ContentType="image/png"/>
  <Override PartName="/ppt/media/image112.png" ContentType="image/png"/>
  <Override PartName="/ppt/media/image180.png" ContentType="image/png"/>
  <Override PartName="/ppt/media/image41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78.png" ContentType="image/png"/>
  <Override PartName="/ppt/media/image1.png" ContentType="image/png"/>
  <Override PartName="/ppt/media/image48.jpeg" ContentType="image/jpeg"/>
  <Override PartName="/ppt/media/image239.png" ContentType="image/png"/>
  <Override PartName="/ppt/media/image111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20.jpeg" ContentType="image/jpeg"/>
  <Override PartName="/ppt/media/image55.png" ContentType="image/png"/>
  <Override PartName="/ppt/media/image56.png" ContentType="image/png"/>
  <Override PartName="/ppt/media/image57.png" ContentType="image/png"/>
  <Override PartName="/ppt/media/image23.jpeg" ContentType="image/jpeg"/>
  <Override PartName="/ppt/media/image58.png" ContentType="image/png"/>
  <Override PartName="/ppt/media/image128.png" ContentType="image/png"/>
  <Override PartName="/ppt/media/image196.png" ContentType="image/png"/>
  <Override PartName="/ppt/media/image129.png" ContentType="image/png"/>
  <Override PartName="/ppt/media/image197.png" ContentType="image/png"/>
  <Override PartName="/ppt/media/image258.png" ContentType="image/png"/>
  <Override PartName="/ppt/media/image130.png" ContentType="image/png"/>
  <Override PartName="/ppt/media/image259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268.png" ContentType="image/png"/>
  <Override PartName="/ppt/media/image140.png" ContentType="image/png"/>
  <Override PartName="/ppt/media/image269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278.png" ContentType="image/png"/>
  <Override PartName="/ppt/media/image150.png" ContentType="image/png"/>
  <Override PartName="/ppt/media/image279.png" ContentType="image/png"/>
  <Override PartName="/ppt/media/image151.png" ContentType="image/png"/>
  <Override PartName="/ppt/media/image152.png" ContentType="image/png"/>
  <Override PartName="/ppt/media/image288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8.png" ContentType="image/png"/>
  <Override PartName="/ppt/media/image179.png" ContentType="image/png"/>
  <Override PartName="/ppt/media/image188.png" ContentType="image/png"/>
  <Override PartName="/ppt/media/image189.png" ContentType="image/png"/>
  <Override PartName="/ppt/media/image199.png" ContentType="image/png"/>
  <Override PartName="/ppt/media/image200.png" ContentType="image/png"/>
  <Override PartName="/ppt/media/image201.png" ContentType="image/png"/>
  <Override PartName="/ppt/media/image203.png" ContentType="image/png"/>
  <Override PartName="/ppt/media/image205.png" ContentType="image/png"/>
  <Override PartName="/ppt/media/image210.png" ContentType="image/png"/>
  <Override PartName="/ppt/media/image211.png" ContentType="image/png"/>
  <Override PartName="/ppt/media/image220.png" ContentType="image/png"/>
  <Override PartName="/ppt/media/image221.png" ContentType="image/png"/>
  <Override PartName="/ppt/media/image222.png" ContentType="image/png"/>
  <Override PartName="/ppt/media/image223.png" ContentType="image/png"/>
  <Override PartName="/ppt/media/image224.png" ContentType="image/png"/>
  <Override PartName="/ppt/media/image225.png" ContentType="image/png"/>
  <Override PartName="/ppt/media/image226.png" ContentType="image/png"/>
  <Override PartName="/ppt/media/image227.png" ContentType="image/png"/>
  <Override PartName="/ppt/media/image100.png" ContentType="image/png"/>
  <Override PartName="/ppt/media/image22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8.xml.rels" ContentType="application/vnd.openxmlformats-package.relationships+xml"/>
  <Override PartName="/ppt/slides/_rels/slide95.xml.rels" ContentType="application/vnd.openxmlformats-package.relationships+xml"/>
  <Override PartName="/ppt/slides/_rels/slide128.xml.rels" ContentType="application/vnd.openxmlformats-package.relationships+xml"/>
  <Override PartName="/ppt/slides/_rels/slide27.xml.rels" ContentType="application/vnd.openxmlformats-package.relationships+xml"/>
  <Override PartName="/ppt/slides/_rels/slide118.xml.rels" ContentType="application/vnd.openxmlformats-package.relationships+xml"/>
  <Override PartName="/ppt/slides/_rels/slide85.xml.rels" ContentType="application/vnd.openxmlformats-package.relationships+xml"/>
  <Override PartName="/ppt/slides/_rels/slide88.xml.rels" ContentType="application/vnd.openxmlformats-package.relationships+xml"/>
  <Override PartName="/ppt/slides/_rels/slide130.xml.rels" ContentType="application/vnd.openxmlformats-package.relationships+xml"/>
  <Override PartName="/ppt/slides/_rels/slide77.xml.rels" ContentType="application/vnd.openxmlformats-package.relationships+xml"/>
  <Override PartName="/ppt/slides/_rels/slide133.xml.rels" ContentType="application/vnd.openxmlformats-package.relationships+xml"/>
  <Override PartName="/ppt/slides/_rels/slide43.xml.rels" ContentType="application/vnd.openxmlformats-package.relationships+xml"/>
  <Override PartName="/ppt/slides/_rels/slide129.xml.rels" ContentType="application/vnd.openxmlformats-package.relationships+xml"/>
  <Override PartName="/ppt/slides/_rels/slide9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29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54.xml.rels" ContentType="application/vnd.openxmlformats-package.relationships+xml"/>
  <Override PartName="/ppt/slides/_rels/slide33.xml.rels" ContentType="application/vnd.openxmlformats-package.relationships+xml"/>
  <Override PartName="/ppt/slides/_rels/slide110.xml.rels" ContentType="application/vnd.openxmlformats-package.relationships+xml"/>
  <Override PartName="/ppt/slides/_rels/slide4.xml.rels" ContentType="application/vnd.openxmlformats-package.relationships+xml"/>
  <Override PartName="/ppt/slides/_rels/slide134.xml.rels" ContentType="application/vnd.openxmlformats-package.relationships+xml"/>
  <Override PartName="/ppt/slides/_rels/slide78.xml.rels" ContentType="application/vnd.openxmlformats-package.relationships+xml"/>
  <Override PartName="/ppt/slides/_rels/slide5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86.xml.rels" ContentType="application/vnd.openxmlformats-package.relationships+xml"/>
  <Override PartName="/ppt/slides/_rels/slide119.xml.rels" ContentType="application/vnd.openxmlformats-package.relationships+xml"/>
  <Override PartName="/ppt/slides/_rels/slide12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34.xml.rels" ContentType="application/vnd.openxmlformats-package.relationships+xml"/>
  <Override PartName="/ppt/slides/_rels/slide111.xml.rels" ContentType="application/vnd.openxmlformats-package.relationships+xml"/>
  <Override PartName="/ppt/slides/_rels/slide131.xml.rels" ContentType="application/vnd.openxmlformats-package.relationships+xml"/>
  <Override PartName="/ppt/slides/_rels/slide53.xml.rels" ContentType="application/vnd.openxmlformats-package.relationships+xml"/>
  <Override PartName="/ppt/slides/_rels/slide132.xml.rels" ContentType="application/vnd.openxmlformats-package.relationships+xml"/>
  <Override PartName="/ppt/slides/_rels/slide11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17.xml.rels" ContentType="application/vnd.openxmlformats-package.relationships+xml"/>
  <Override PartName="/ppt/slides/_rels/slide84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121.xml.rels" ContentType="application/vnd.openxmlformats-package.relationships+xml"/>
  <Override PartName="/ppt/slides/_rels/slide66.xml.rels" ContentType="application/vnd.openxmlformats-package.relationships+xml"/>
  <Override PartName="/ppt/slides/_rels/slide122.xml.rels" ContentType="application/vnd.openxmlformats-package.relationships+xml"/>
  <Override PartName="/ppt/slides/_rels/slide67.xml.rels" ContentType="application/vnd.openxmlformats-package.relationships+xml"/>
  <Override PartName="/ppt/slides/_rels/slide125.xml.rels" ContentType="application/vnd.openxmlformats-package.relationships+xml"/>
  <Override PartName="/ppt/slides/_rels/slide48.xml.rels" ContentType="application/vnd.openxmlformats-package.relationships+xml"/>
  <Override PartName="/ppt/slides/_rels/slide92.xml.rels" ContentType="application/vnd.openxmlformats-package.relationships+xml"/>
  <Override PartName="/ppt/slides/_rels/slide120.xml.rels" ContentType="application/vnd.openxmlformats-package.relationships+xml"/>
  <Override PartName="/ppt/slides/_rels/slide83.xml.rels" ContentType="application/vnd.openxmlformats-package.relationships+xml"/>
  <Override PartName="/ppt/slides/_rels/slide116.xml.rels" ContentType="application/vnd.openxmlformats-package.relationships+xml"/>
  <Override PartName="/ppt/slides/_rels/slide39.xml.rels" ContentType="application/vnd.openxmlformats-package.relationships+xml"/>
  <Override PartName="/ppt/slides/_rels/slide68.xml.rels" ContentType="application/vnd.openxmlformats-package.relationships+xml"/>
  <Override PartName="/ppt/slides/_rels/slide126.xml.rels" ContentType="application/vnd.openxmlformats-package.relationships+xml"/>
  <Override PartName="/ppt/slides/_rels/slide49.xml.rels" ContentType="application/vnd.openxmlformats-package.relationships+xml"/>
  <Override PartName="/ppt/slides/_rels/slide93.xml.rels" ContentType="application/vnd.openxmlformats-package.relationships+xml"/>
  <Override PartName="/ppt/slides/_rels/slide123.xml.rels" ContentType="application/vnd.openxmlformats-package.relationships+xml"/>
  <Override PartName="/ppt/slides/_rels/slide46.xml.rels" ContentType="application/vnd.openxmlformats-package.relationships+xml"/>
  <Override PartName="/ppt/slides/_rels/slide90.xml.rels" ContentType="application/vnd.openxmlformats-package.relationships+xml"/>
  <Override PartName="/ppt/slides/_rels/slide69.xml.rels" ContentType="application/vnd.openxmlformats-package.relationships+xml"/>
  <Override PartName="/ppt/slides/_rels/slide127.xml.rels" ContentType="application/vnd.openxmlformats-package.relationships+xml"/>
  <Override PartName="/ppt/slides/_rels/slide94.xml.rels" ContentType="application/vnd.openxmlformats-package.relationships+xml"/>
  <Override PartName="/ppt/slides/_rels/slide124.xml.rels" ContentType="application/vnd.openxmlformats-package.relationships+xml"/>
  <Override PartName="/ppt/slides/_rels/slide47.xml.rels" ContentType="application/vnd.openxmlformats-package.relationships+xml"/>
  <Override PartName="/ppt/slides/_rels/slide91.xml.rels" ContentType="application/vnd.openxmlformats-package.relationships+xml"/>
  <Override PartName="/ppt/slides/_rels/slide23.xml.rels" ContentType="application/vnd.openxmlformats-package.relationships+xml"/>
  <Override PartName="/ppt/slides/_rels/slide100.xml.rels" ContentType="application/vnd.openxmlformats-package.relationships+xml"/>
  <Override PartName="/ppt/slides/_rels/slide24.xml.rels" ContentType="application/vnd.openxmlformats-package.relationships+xml"/>
  <Override PartName="/ppt/slides/_rels/slide101.xml.rels" ContentType="application/vnd.openxmlformats-package.relationships+xml"/>
  <Override PartName="/ppt/slides/_rels/slide25.xml.rels" ContentType="application/vnd.openxmlformats-package.relationships+xml"/>
  <Override PartName="/ppt/slides/_rels/slide102.xml.rels" ContentType="application/vnd.openxmlformats-package.relationships+xml"/>
  <Override PartName="/ppt/slides/_rels/slide71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75.xml.rels" ContentType="application/vnd.openxmlformats-package.relationships+xml"/>
  <Override PartName="/ppt/slides/_rels/slide72.xml.rels" ContentType="application/vnd.openxmlformats-package.relationships+xml"/>
  <Override PartName="/ppt/slides/_rels/slide105.xml.rels" ContentType="application/vnd.openxmlformats-package.relationships+xml"/>
  <Override PartName="/ppt/slides/_rels/slide70.xml.rels" ContentType="application/vnd.openxmlformats-package.relationships+xml"/>
  <Override PartName="/ppt/slides/_rels/slide26.xml.rels" ContentType="application/vnd.openxmlformats-package.relationships+xml"/>
  <Override PartName="/ppt/slides/_rels/slide103.xml.rels" ContentType="application/vnd.openxmlformats-package.relationships+xml"/>
  <Override PartName="/ppt/slides/_rels/slide109.xml.rels" ContentType="application/vnd.openxmlformats-package.relationships+xml"/>
  <Override PartName="/ppt/slides/_rels/slide76.xml.rels" ContentType="application/vnd.openxmlformats-package.relationships+xml"/>
  <Override PartName="/ppt/slides/_rels/slide73.xml.rels" ContentType="application/vnd.openxmlformats-package.relationships+xml"/>
  <Override PartName="/ppt/slides/_rels/slide106.xml.rels" ContentType="application/vnd.openxmlformats-package.relationships+xml"/>
  <Override PartName="/ppt/slides/_rels/slide80.xml.rels" ContentType="application/vnd.openxmlformats-package.relationships+xml"/>
  <Override PartName="/ppt/slides/_rels/slide36.xml.rels" ContentType="application/vnd.openxmlformats-package.relationships+xml"/>
  <Override PartName="/ppt/slides/_rels/slide113.xml.rels" ContentType="application/vnd.openxmlformats-package.relationships+xml"/>
  <Override PartName="/ppt/slides/_rels/slide81.xml.rels" ContentType="application/vnd.openxmlformats-package.relationships+xml"/>
  <Override PartName="/ppt/slides/_rels/slide37.xml.rels" ContentType="application/vnd.openxmlformats-package.relationships+xml"/>
  <Override PartName="/ppt/slides/_rels/slide114.xml.rels" ContentType="application/vnd.openxmlformats-package.relationships+xml"/>
  <Override PartName="/ppt/slides/_rels/slide82.xml.rels" ContentType="application/vnd.openxmlformats-package.relationships+xml"/>
  <Override PartName="/ppt/slides/_rels/slide38.xml.rels" ContentType="application/vnd.openxmlformats-package.relationships+xml"/>
  <Override PartName="/ppt/slides/_rels/slide115.xml.rels" ContentType="application/vnd.openxmlformats-package.relationships+xml"/>
  <Override PartName="/ppt/slides/slide127.xml" ContentType="application/vnd.openxmlformats-officedocument.presentationml.slide+xml"/>
  <Override PartName="/ppt/slides/slide99.xml" ContentType="application/vnd.openxmlformats-officedocument.presentationml.slide+xml"/>
  <Override PartName="/ppt/slides/slide126.xml" ContentType="application/vnd.openxmlformats-officedocument.presentationml.slide+xml"/>
  <Override PartName="/ppt/slides/slide98.xml" ContentType="application/vnd.openxmlformats-officedocument.presentationml.slide+xml"/>
  <Override PartName="/ppt/slides/slide125.xml" ContentType="application/vnd.openxmlformats-officedocument.presentationml.slide+xml"/>
  <Override PartName="/ppt/slides/slide97.xml" ContentType="application/vnd.openxmlformats-officedocument.presentationml.slide+xml"/>
  <Override PartName="/ppt/slides/slide29.xml" ContentType="application/vnd.openxmlformats-officedocument.presentationml.slide+xml"/>
  <Override PartName="/ppt/slides/slide8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110.xml" ContentType="application/vnd.openxmlformats-officedocument.presentationml.slide+xml"/>
  <Override PartName="/ppt/slides/slide82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119.xml" ContentType="application/vnd.openxmlformats-officedocument.presentationml.slide+xml"/>
  <Override PartName="/ppt/slides/slide1.xml" ContentType="application/vnd.openxmlformats-officedocument.presentationml.slide+xml"/>
  <Override PartName="/ppt/slides/slide108.xml" ContentType="application/vnd.openxmlformats-officedocument.presentationml.slide+xml"/>
  <Override PartName="/ppt/slides/slide2.xml" ContentType="application/vnd.openxmlformats-officedocument.presentationml.slide+xml"/>
  <Override PartName="/ppt/slides/slide42.xml" ContentType="application/vnd.openxmlformats-officedocument.presentationml.slide+xml"/>
  <Override PartName="/ppt/slides/slide109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6.xml" ContentType="application/vnd.openxmlformats-officedocument.presentationml.slide+xml"/>
  <Override PartName="/ppt/slides/slide47.xml" ContentType="application/vnd.openxmlformats-officedocument.presentationml.slide+xml"/>
  <Override PartName="/ppt/slides/slide13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1.xml" ContentType="application/vnd.openxmlformats-officedocument.presentationml.slide+xml"/>
  <Override PartName="/ppt/slides/slide80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9.xml" ContentType="application/vnd.openxmlformats-officedocument.presentationml.slide+xml"/>
  <Override PartName="/ppt/slides/slide128.xml" ContentType="application/vnd.openxmlformats-officedocument.presentationml.slide+xml"/>
  <Override PartName="/ppt/slides/slide43.xml" ContentType="application/vnd.openxmlformats-officedocument.presentationml.slide+xml"/>
  <Override PartName="/ppt/slides/slide33.xml" ContentType="application/vnd.openxmlformats-officedocument.presentationml.slide+xml"/>
  <Override PartName="/ppt/slides/slide52.xml" ContentType="application/vnd.openxmlformats-officedocument.presentationml.slide+xml"/>
  <Override PartName="/ppt/slides/slide129.xml" ContentType="application/vnd.openxmlformats-officedocument.presentationml.slide+xml"/>
  <Override PartName="/ppt/slides/slide30.xml" ContentType="application/vnd.openxmlformats-officedocument.presentationml.slide+xml"/>
  <Override PartName="/ppt/slides/slide44.xml" ContentType="application/vnd.openxmlformats-officedocument.presentationml.slide+xml"/>
  <Override PartName="/ppt/slides/slide130.xml" ContentType="application/vnd.openxmlformats-officedocument.presentationml.slide+xml"/>
  <Override PartName="/ppt/slides/slide34.xml" ContentType="application/vnd.openxmlformats-officedocument.presentationml.slide+xml"/>
  <Override PartName="/ppt/slides/slide134.xml" ContentType="application/vnd.openxmlformats-officedocument.presentationml.slide+xml"/>
  <Override PartName="/ppt/slides/slide38.xml" ContentType="application/vnd.openxmlformats-officedocument.presentationml.slide+xml"/>
  <Override PartName="/ppt/slides/slide46.xml" ContentType="application/vnd.openxmlformats-officedocument.presentationml.slide+xml"/>
  <Override PartName="/ppt/slides/slide37.xml" ContentType="application/vnd.openxmlformats-officedocument.presentationml.slide+xml"/>
  <Override PartName="/ppt/slides/slide133.xml" ContentType="application/vnd.openxmlformats-officedocument.presentationml.slide+xml"/>
  <Override PartName="/ppt/slides/slide45.xml" ContentType="application/vnd.openxmlformats-officedocument.presentationml.slide+xml"/>
  <Override PartName="/ppt/slides/slide36.xml" ContentType="application/vnd.openxmlformats-officedocument.presentationml.slide+xml"/>
  <Override PartName="/ppt/slides/slide132.xml" ContentType="application/vnd.openxmlformats-officedocument.presentationml.slide+xml"/>
  <Override PartName="/ppt/slides/slide107.xml" ContentType="application/vnd.openxmlformats-officedocument.presentationml.slide+xml"/>
  <Override PartName="/ppt/slides/slide79.xml" ContentType="application/vnd.openxmlformats-officedocument.presentationml.slide+xml"/>
  <Override PartName="/ppt/slides/slide131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15.xml" ContentType="application/vnd.openxmlformats-officedocument.presentationml.slide+xml"/>
  <Override PartName="/ppt/slides/slide111.xml" ContentType="application/vnd.openxmlformats-officedocument.presentationml.slide+xml"/>
  <Override PartName="/ppt/slides/slide83.xml" ContentType="application/vnd.openxmlformats-officedocument.presentationml.slide+xml"/>
  <Override PartName="/ppt/slides/slide21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112.xml" ContentType="application/vnd.openxmlformats-officedocument.presentationml.slide+xml"/>
  <Override PartName="/ppt/slides/slide84.xml" ContentType="application/vnd.openxmlformats-officedocument.presentationml.slide+xml"/>
  <Override PartName="/ppt/slides/slide22.xml" ContentType="application/vnd.openxmlformats-officedocument.presentationml.slide+xml"/>
  <Override PartName="/ppt/slides/slide90.xml" ContentType="application/vnd.openxmlformats-officedocument.presentationml.slide+xml"/>
  <Override PartName="/ppt/slides/slide23.xml" ContentType="application/vnd.openxmlformats-officedocument.presentationml.slide+xml"/>
  <Override PartName="/ppt/slides/slide9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120.xml" ContentType="application/vnd.openxmlformats-officedocument.presentationml.slide+xml"/>
  <Override PartName="/ppt/slides/slide24.xml" ContentType="application/vnd.openxmlformats-officedocument.presentationml.slide+xml"/>
  <Override PartName="/ppt/slides/slide92.xml" ContentType="application/vnd.openxmlformats-officedocument.presentationml.slide+xml"/>
  <Override PartName="/ppt/slides/slide68.xml" ContentType="application/vnd.openxmlformats-officedocument.presentationml.slide+xml"/>
  <Override PartName="/ppt/slides/slide25.xml" ContentType="application/vnd.openxmlformats-officedocument.presentationml.slide+xml"/>
  <Override PartName="/ppt/slides/slide121.xml" ContentType="application/vnd.openxmlformats-officedocument.presentationml.slide+xml"/>
  <Override PartName="/ppt/slides/slide93.xml" ContentType="application/vnd.openxmlformats-officedocument.presentationml.slide+xml"/>
  <Override PartName="/ppt/slides/slide69.xml" ContentType="application/vnd.openxmlformats-officedocument.presentationml.slide+xml"/>
  <Override PartName="/ppt/slides/slide26.xml" ContentType="application/vnd.openxmlformats-officedocument.presentationml.slide+xml"/>
  <Override PartName="/ppt/slides/slide122.xml" ContentType="application/vnd.openxmlformats-officedocument.presentationml.slide+xml"/>
  <Override PartName="/ppt/slides/slide9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100.xml" ContentType="application/vnd.openxmlformats-officedocument.presentationml.slide+xml"/>
  <Override PartName="/ppt/slides/slide72.xml" ContentType="application/vnd.openxmlformats-officedocument.presentationml.slide+xml"/>
  <Override PartName="/ppt/slides/slide101.xml" ContentType="application/vnd.openxmlformats-officedocument.presentationml.slide+xml"/>
  <Override PartName="/ppt/slides/slide73.xml" ContentType="application/vnd.openxmlformats-officedocument.presentationml.slide+xml"/>
  <Override PartName="/ppt/slides/slide102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103.xml" ContentType="application/vnd.openxmlformats-officedocument.presentationml.slide+xml"/>
  <Override PartName="/ppt/slides/slide76.xml" ContentType="application/vnd.openxmlformats-officedocument.presentationml.slide+xml"/>
  <Override PartName="/ppt/slides/slide104.xml" ContentType="application/vnd.openxmlformats-officedocument.presentationml.slide+xml"/>
  <Override PartName="/ppt/slides/slide77.xml" ContentType="application/vnd.openxmlformats-officedocument.presentationml.slide+xml"/>
  <Override PartName="/ppt/slides/slide105.xml" ContentType="application/vnd.openxmlformats-officedocument.presentationml.slide+xml"/>
  <Override PartName="/ppt/slides/slide78.xml" ContentType="application/vnd.openxmlformats-officedocument.presentationml.slide+xml"/>
  <Override PartName="/ppt/slides/slide106.xml" ContentType="application/vnd.openxmlformats-officedocument.presentationml.slide+xml"/>
  <Override PartName="/ppt/slides/slide17.xml" ContentType="application/vnd.openxmlformats-officedocument.presentationml.slide+xml"/>
  <Override PartName="/ppt/slides/slide85.xml" ContentType="application/vnd.openxmlformats-officedocument.presentationml.slide+xml"/>
  <Override PartName="/ppt/slides/slide113.xml" ContentType="application/vnd.openxmlformats-officedocument.presentationml.slide+xml"/>
  <Override PartName="/ppt/slides/slide18.xml" ContentType="application/vnd.openxmlformats-officedocument.presentationml.slide+xml"/>
  <Override PartName="/ppt/slides/slide86.xml" ContentType="application/vnd.openxmlformats-officedocument.presentationml.slide+xml"/>
  <Override PartName="/ppt/slides/slide114.xml" ContentType="application/vnd.openxmlformats-officedocument.presentationml.slide+xml"/>
  <Override PartName="/ppt/slides/slide19.xml" ContentType="application/vnd.openxmlformats-officedocument.presentationml.slide+xml"/>
  <Override PartName="/ppt/slides/slide87.xml" ContentType="application/vnd.openxmlformats-officedocument.presentationml.slide+xml"/>
  <Override PartName="/ppt/slides/slide115.xml" ContentType="application/vnd.openxmlformats-officedocument.presentationml.slide+xml"/>
  <Override PartName="/ppt/slides/slide88.xml" ContentType="application/vnd.openxmlformats-officedocument.presentationml.slide+xml"/>
  <Override PartName="/ppt/slides/slide116.xml" ContentType="application/vnd.openxmlformats-officedocument.presentationml.slide+xml"/>
  <Override PartName="/ppt/slides/slide89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27.xml" ContentType="application/vnd.openxmlformats-officedocument.presentationml.slide+xml"/>
  <Override PartName="/ppt/slides/slide95.xml" ContentType="application/vnd.openxmlformats-officedocument.presentationml.slide+xml"/>
  <Override PartName="/ppt/slides/slide123.xml" ContentType="application/vnd.openxmlformats-officedocument.presentationml.slide+xml"/>
  <Override PartName="/ppt/slides/slide28.xml" ContentType="application/vnd.openxmlformats-officedocument.presentationml.slide+xml"/>
  <Override PartName="/ppt/slides/slide96.xml" ContentType="application/vnd.openxmlformats-officedocument.presentationml.slide+xml"/>
  <Override PartName="/ppt/slides/slide1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  <p:sldId id="360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  <p:sldId id="369" r:id="rId126"/>
    <p:sldId id="370" r:id="rId127"/>
    <p:sldId id="371" r:id="rId128"/>
    <p:sldId id="372" r:id="rId129"/>
    <p:sldId id="373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81" r:id="rId138"/>
    <p:sldId id="382" r:id="rId139"/>
    <p:sldId id="383" r:id="rId140"/>
    <p:sldId id="384" r:id="rId141"/>
    <p:sldId id="385" r:id="rId142"/>
    <p:sldId id="386" r:id="rId143"/>
    <p:sldId id="387" r:id="rId144"/>
    <p:sldId id="388" r:id="rId145"/>
    <p:sldId id="389" r:id="rId14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Relationship Id="rId112" Type="http://schemas.openxmlformats.org/officeDocument/2006/relationships/slide" Target="slides/slide100.xml"/><Relationship Id="rId113" Type="http://schemas.openxmlformats.org/officeDocument/2006/relationships/slide" Target="slides/slide101.xml"/><Relationship Id="rId114" Type="http://schemas.openxmlformats.org/officeDocument/2006/relationships/slide" Target="slides/slide102.xml"/><Relationship Id="rId115" Type="http://schemas.openxmlformats.org/officeDocument/2006/relationships/slide" Target="slides/slide103.xml"/><Relationship Id="rId116" Type="http://schemas.openxmlformats.org/officeDocument/2006/relationships/slide" Target="slides/slide104.xml"/><Relationship Id="rId117" Type="http://schemas.openxmlformats.org/officeDocument/2006/relationships/slide" Target="slides/slide105.xml"/><Relationship Id="rId118" Type="http://schemas.openxmlformats.org/officeDocument/2006/relationships/slide" Target="slides/slide106.xml"/><Relationship Id="rId119" Type="http://schemas.openxmlformats.org/officeDocument/2006/relationships/slide" Target="slides/slide107.xml"/><Relationship Id="rId120" Type="http://schemas.openxmlformats.org/officeDocument/2006/relationships/slide" Target="slides/slide108.xml"/><Relationship Id="rId121" Type="http://schemas.openxmlformats.org/officeDocument/2006/relationships/slide" Target="slides/slide109.xml"/><Relationship Id="rId122" Type="http://schemas.openxmlformats.org/officeDocument/2006/relationships/slide" Target="slides/slide110.xml"/><Relationship Id="rId123" Type="http://schemas.openxmlformats.org/officeDocument/2006/relationships/slide" Target="slides/slide111.xml"/><Relationship Id="rId124" Type="http://schemas.openxmlformats.org/officeDocument/2006/relationships/slide" Target="slides/slide112.xml"/><Relationship Id="rId125" Type="http://schemas.openxmlformats.org/officeDocument/2006/relationships/slide" Target="slides/slide113.xml"/><Relationship Id="rId126" Type="http://schemas.openxmlformats.org/officeDocument/2006/relationships/slide" Target="slides/slide114.xml"/><Relationship Id="rId127" Type="http://schemas.openxmlformats.org/officeDocument/2006/relationships/slide" Target="slides/slide115.xml"/><Relationship Id="rId128" Type="http://schemas.openxmlformats.org/officeDocument/2006/relationships/slide" Target="slides/slide116.xml"/><Relationship Id="rId129" Type="http://schemas.openxmlformats.org/officeDocument/2006/relationships/slide" Target="slides/slide117.xml"/><Relationship Id="rId130" Type="http://schemas.openxmlformats.org/officeDocument/2006/relationships/slide" Target="slides/slide118.xml"/><Relationship Id="rId131" Type="http://schemas.openxmlformats.org/officeDocument/2006/relationships/slide" Target="slides/slide119.xml"/><Relationship Id="rId132" Type="http://schemas.openxmlformats.org/officeDocument/2006/relationships/slide" Target="slides/slide120.xml"/><Relationship Id="rId133" Type="http://schemas.openxmlformats.org/officeDocument/2006/relationships/slide" Target="slides/slide121.xml"/><Relationship Id="rId134" Type="http://schemas.openxmlformats.org/officeDocument/2006/relationships/slide" Target="slides/slide122.xml"/><Relationship Id="rId135" Type="http://schemas.openxmlformats.org/officeDocument/2006/relationships/slide" Target="slides/slide123.xml"/><Relationship Id="rId136" Type="http://schemas.openxmlformats.org/officeDocument/2006/relationships/slide" Target="slides/slide124.xml"/><Relationship Id="rId137" Type="http://schemas.openxmlformats.org/officeDocument/2006/relationships/slide" Target="slides/slide125.xml"/><Relationship Id="rId138" Type="http://schemas.openxmlformats.org/officeDocument/2006/relationships/slide" Target="slides/slide126.xml"/><Relationship Id="rId139" Type="http://schemas.openxmlformats.org/officeDocument/2006/relationships/slide" Target="slides/slide127.xml"/><Relationship Id="rId140" Type="http://schemas.openxmlformats.org/officeDocument/2006/relationships/slide" Target="slides/slide128.xml"/><Relationship Id="rId141" Type="http://schemas.openxmlformats.org/officeDocument/2006/relationships/slide" Target="slides/slide129.xml"/><Relationship Id="rId142" Type="http://schemas.openxmlformats.org/officeDocument/2006/relationships/slide" Target="slides/slide130.xml"/><Relationship Id="rId143" Type="http://schemas.openxmlformats.org/officeDocument/2006/relationships/slide" Target="slides/slide131.xml"/><Relationship Id="rId144" Type="http://schemas.openxmlformats.org/officeDocument/2006/relationships/slide" Target="slides/slide132.xml"/><Relationship Id="rId145" Type="http://schemas.openxmlformats.org/officeDocument/2006/relationships/slide" Target="slides/slide133.xml"/><Relationship Id="rId146" Type="http://schemas.openxmlformats.org/officeDocument/2006/relationships/slide" Target="slides/slide1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888D489-42E0-46BE-9A2B-0BE0C5E20FB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hyperlink" Target="https://tengyuanchang.medium.com/&#30452;&#35264;&#29702;&#35299;-lda-latent-dirichlet-allocation-&#33287;&#25991;&#20214;&#20027;&#38988;&#27169;&#22411;-ab4f26c27184" TargetMode="External"/><Relationship Id="rId2" Type="http://schemas.openxmlformats.org/officeDocument/2006/relationships/slide" Target="../slides/slide89.xml"/><Relationship Id="rId3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10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latin typeface="Arial"/>
              </a:rPr>
              <a:t>107 243</a:t>
            </a:r>
            <a:r>
              <a:rPr b="0" lang="zh-TW" sz="1100" spc="-1" strike="noStrike">
                <a:latin typeface="Arial"/>
              </a:rPr>
              <a:t>筆不在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</p:spPr>
      </p:sp>
      <p:sp>
        <p:nvSpPr>
          <p:cNvPr id="10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latin typeface="Arial"/>
              </a:rPr>
              <a:t>raw data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10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網路架構共有七層：卷積層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(Convolutions, C1)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、池化層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(Subsampling, S2)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、卷積層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(C3)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、池化層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(S4)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、全連接卷積層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(C5)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、全連接層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(F6)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Gaussian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連接層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(output)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輸入層是一個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32x32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的圖片，而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Filter size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皆為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5x5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，第一個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Filter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與第二個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Filter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的輸出通道分別為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6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16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，並且皆使用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Sigmoid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作為激活函數。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池化層的窗口為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2x2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stride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2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，使用平均池化進行採樣。最後的全連接層的神經元數量分別是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120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84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個。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最後一層輸出層是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Gaussian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連接層，採用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RBF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函數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徑向歐式距離函數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，計算輸入向量和參數向量之間的歐式距離。因為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LeNet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應用於辨識手寫圖像，數字為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0~9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，所以輸出層為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10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個神經元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10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架構有八層，共使用五個卷積層、三個全連接層，相較於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LeNet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模型更深，下圖是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AlexNet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的網路架構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1.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模型架構：第一層到第五層是卷積層，其中第一、第二和第五個卷積層後使用池化層，並且採用大小為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3x3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stride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為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2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Maxpooling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。比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LeNet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使用的平均池化，更能保留重要的特徵，並且因為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stride &lt; size (2&lt;3)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，因此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pooling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可以重疊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(overlap)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，能重複檢視特徵，避免重要的特徵被捨棄掉，同時避免過擬合的問題。第六到第八層則是全連接層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2.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輸入層尺寸：將輸入層變大，可以輸入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224x224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尺寸的彩色圖片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3.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卷積核尺寸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(kernel size)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：由於輸入層變大，所以將第一層的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kernel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設定為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11x11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stride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為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4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，擴大感受野，並且也使用較大的步長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(stride)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萃取特徵；第二層的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kernel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則使用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5x5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，然後之後的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kernel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皆使用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3x3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stride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都設定為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4.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激活函數：將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LeNet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使用的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Sigmoid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改為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ReLU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，可以避免因為神經網路層數過深或是梯度過小，而導致梯度消失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(Vanishing gradient)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的問題 並且相較於早期使用的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Sigmoid/Tanh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ReLU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收斂速度較快。下圖是論文比較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ReLU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和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Tanh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的收斂速度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5.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降低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overfitting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的方法：採用了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Dropout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以及資料擴增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(Data augmentation)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10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VGG Block </a:t>
            </a:r>
            <a:r>
              <a:rPr b="0" lang="zh-TW" sz="1200" spc="-1" strike="noStrike">
                <a:latin typeface="Arial"/>
              </a:rPr>
              <a:t>的構造就是由不同數量 </a:t>
            </a:r>
            <a:r>
              <a:rPr b="0" lang="en-US" sz="1200" spc="-1" strike="noStrike">
                <a:latin typeface="Arial"/>
              </a:rPr>
              <a:t>(</a:t>
            </a:r>
            <a:r>
              <a:rPr b="0" lang="zh-TW" sz="1200" spc="-1" strike="noStrike">
                <a:latin typeface="Arial"/>
              </a:rPr>
              <a:t>數量為超參數</a:t>
            </a:r>
            <a:r>
              <a:rPr b="0" lang="en-US" sz="1200" spc="-1" strike="noStrike">
                <a:latin typeface="Arial"/>
              </a:rPr>
              <a:t>) </a:t>
            </a:r>
            <a:r>
              <a:rPr b="0" lang="zh-TW" sz="1200" spc="-1" strike="noStrike">
                <a:latin typeface="Arial"/>
              </a:rPr>
              <a:t>的 </a:t>
            </a:r>
            <a:r>
              <a:rPr b="0" lang="en-US" sz="1200" spc="-1" strike="noStrike">
                <a:latin typeface="Arial"/>
              </a:rPr>
              <a:t>3x3 </a:t>
            </a:r>
            <a:r>
              <a:rPr b="0" lang="zh-TW" sz="1200" spc="-1" strike="noStrike">
                <a:latin typeface="Arial"/>
              </a:rPr>
              <a:t>卷積層 </a:t>
            </a:r>
            <a:r>
              <a:rPr b="0" lang="en-US" sz="1200" spc="-1" strike="noStrike">
                <a:latin typeface="Arial"/>
              </a:rPr>
              <a:t>(kernel size=3x3, stride=1, padding=”same”)</a:t>
            </a:r>
            <a:r>
              <a:rPr b="0" lang="zh-TW" sz="1200" spc="-1" strike="noStrike">
                <a:latin typeface="Arial"/>
              </a:rPr>
              <a:t>，以及 </a:t>
            </a:r>
            <a:r>
              <a:rPr b="0" lang="en-US" sz="1200" spc="-1" strike="noStrike">
                <a:latin typeface="Arial"/>
              </a:rPr>
              <a:t>2x2 </a:t>
            </a:r>
            <a:r>
              <a:rPr b="0" lang="zh-TW" sz="1200" spc="-1" strike="noStrike">
                <a:latin typeface="Arial"/>
              </a:rPr>
              <a:t>的 </a:t>
            </a:r>
            <a:r>
              <a:rPr b="0" lang="en-US" sz="1200" spc="-1" strike="noStrike">
                <a:latin typeface="Arial"/>
              </a:rPr>
              <a:t>Maxpooling </a:t>
            </a:r>
            <a:r>
              <a:rPr b="0" lang="zh-TW" sz="1200" spc="-1" strike="noStrike">
                <a:latin typeface="Arial"/>
              </a:rPr>
              <a:t>組成 </a:t>
            </a:r>
            <a:r>
              <a:rPr b="0" lang="en-US" sz="1200" spc="-1" strike="noStrike">
                <a:latin typeface="Arial"/>
              </a:rPr>
              <a:t>(pool size=2, stride=2)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🔹 </a:t>
            </a:r>
            <a:r>
              <a:rPr b="0" lang="en-US" sz="1200" spc="-1" strike="noStrike">
                <a:latin typeface="Arial"/>
              </a:rPr>
              <a:t>padding=”same” </a:t>
            </a:r>
            <a:r>
              <a:rPr b="0" lang="zh-TW" sz="1200" spc="-1" strike="noStrike">
                <a:latin typeface="Arial"/>
              </a:rPr>
              <a:t>會保持 </a:t>
            </a:r>
            <a:r>
              <a:rPr b="0" lang="en-US" sz="1200" spc="-1" strike="noStrike">
                <a:latin typeface="Arial"/>
              </a:rPr>
              <a:t>feature map </a:t>
            </a:r>
            <a:r>
              <a:rPr b="0" lang="zh-TW" sz="1200" spc="-1" strike="noStrike">
                <a:latin typeface="Arial"/>
              </a:rPr>
              <a:t>的尺寸跟原輸入一樣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採用小卷積核代替大卷積核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VGG 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使用多個小卷積核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3x3 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來代替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AlexNet 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的中大型卷積核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(5x5)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，這樣的作法可以達到相同的感受野，同時減少參數量</a:t>
            </a:r>
            <a:endParaRPr b="0" lang="en-US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有許多不同的結構，例如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VGG11, VGG13, VGG16, VGG19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，其差異在於網路的層數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卷積層數量與全連接層數量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</p:spPr>
      </p:sp>
      <p:sp>
        <p:nvSpPr>
          <p:cNvPr id="10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有一定的關聯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</p:spPr>
      </p:sp>
      <p:sp>
        <p:nvSpPr>
          <p:cNvPr id="10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資料量問題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</p:spPr>
      </p:sp>
      <p:sp>
        <p:nvSpPr>
          <p:cNvPr id="10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靠</a:t>
            </a:r>
            <a:r>
              <a:rPr b="0" lang="en-US" sz="1100" spc="-1" strike="noStrike">
                <a:latin typeface="Arial"/>
              </a:rPr>
              <a:t>centercrop</a:t>
            </a:r>
            <a:r>
              <a:rPr b="0" lang="zh-TW" sz="1100" spc="-1" strike="noStrike">
                <a:latin typeface="Arial"/>
              </a:rPr>
              <a:t>解決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</p:spPr>
      </p:sp>
      <p:sp>
        <p:nvSpPr>
          <p:cNvPr id="10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灰階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10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https://tengyuanchang.medium.com/%E7%9B%B4%E8%A7%80%E7%90%86%E8%A7%A3-lda-latent-dirichlet-allocation-%E8%88%87%E6%96%87%E4%BB%B6%E4%B8%BB%E9%A1%8C%E6%A8%A1%E5%9E%8B-ab4f26c27184</a:t>
            </a:r>
            <a:endParaRPr b="0" lang="en-US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007760" y="317700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575000" y="3158280"/>
            <a:ext cx="5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1005480" y="1020600"/>
            <a:ext cx="7135200" cy="152640"/>
            <a:chOff x="1005480" y="1020600"/>
            <a:chExt cx="7135200" cy="152640"/>
          </a:xfrm>
        </p:grpSpPr>
        <p:sp>
          <p:nvSpPr>
            <p:cNvPr id="3" name="CustomShape 4"/>
            <p:cNvSpPr/>
            <p:nvPr/>
          </p:nvSpPr>
          <p:spPr>
            <a:xfrm rot="10800000">
              <a:off x="1005480" y="1020240"/>
              <a:ext cx="7135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1005480" y="1172520"/>
              <a:ext cx="7135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1004040" y="3969000"/>
            <a:ext cx="7135200" cy="153000"/>
            <a:chOff x="1004040" y="3969000"/>
            <a:chExt cx="7135200" cy="153000"/>
          </a:xfrm>
        </p:grpSpPr>
        <p:sp>
          <p:nvSpPr>
            <p:cNvPr id="6" name="CustomShape 7"/>
            <p:cNvSpPr/>
            <p:nvPr/>
          </p:nvSpPr>
          <p:spPr>
            <a:xfrm>
              <a:off x="1004040" y="4121640"/>
              <a:ext cx="7135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04040" y="3969000"/>
              <a:ext cx="7135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tIns="91440" bIns="91440">
            <a:norm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35EC9FC-39A8-4684-842D-63E6AAE58BC5}" type="slidenum">
              <a:rPr b="0" lang="en-US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5045760"/>
            <a:ext cx="9142560" cy="96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280" cy="330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280" cy="330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7007760" y="3177000"/>
            <a:ext cx="56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1575000" y="3158280"/>
            <a:ext cx="56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" name="Group 3"/>
          <p:cNvGrpSpPr/>
          <p:nvPr/>
        </p:nvGrpSpPr>
        <p:grpSpPr>
          <a:xfrm>
            <a:off x="1005120" y="1020960"/>
            <a:ext cx="7135560" cy="152640"/>
            <a:chOff x="1005120" y="1020960"/>
            <a:chExt cx="7135560" cy="152640"/>
          </a:xfrm>
        </p:grpSpPr>
        <p:sp>
          <p:nvSpPr>
            <p:cNvPr id="127" name="CustomShape 4"/>
            <p:cNvSpPr/>
            <p:nvPr/>
          </p:nvSpPr>
          <p:spPr>
            <a:xfrm rot="10800000">
              <a:off x="1005120" y="1020600"/>
              <a:ext cx="7135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5"/>
            <p:cNvSpPr/>
            <p:nvPr/>
          </p:nvSpPr>
          <p:spPr>
            <a:xfrm rot="10800000">
              <a:off x="1005120" y="1172880"/>
              <a:ext cx="7135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9" name="Group 6"/>
          <p:cNvGrpSpPr/>
          <p:nvPr/>
        </p:nvGrpSpPr>
        <p:grpSpPr>
          <a:xfrm>
            <a:off x="1004040" y="3969000"/>
            <a:ext cx="7135560" cy="153000"/>
            <a:chOff x="1004040" y="3969000"/>
            <a:chExt cx="7135560" cy="153000"/>
          </a:xfrm>
        </p:grpSpPr>
        <p:sp>
          <p:nvSpPr>
            <p:cNvPr id="130" name="CustomShape 7"/>
            <p:cNvSpPr/>
            <p:nvPr/>
          </p:nvSpPr>
          <p:spPr>
            <a:xfrm>
              <a:off x="1004040" y="4121640"/>
              <a:ext cx="7135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CustomShape 8"/>
            <p:cNvSpPr/>
            <p:nvPr/>
          </p:nvSpPr>
          <p:spPr>
            <a:xfrm>
              <a:off x="1004040" y="3969000"/>
              <a:ext cx="7135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" name="PlaceHolder 9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PlaceHolder 10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19760" cy="330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0" y="5045760"/>
            <a:ext cx="9142920" cy="96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19760" cy="330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7007760" y="317700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1575000" y="315828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9" name="Group 3"/>
          <p:cNvGrpSpPr/>
          <p:nvPr/>
        </p:nvGrpSpPr>
        <p:grpSpPr>
          <a:xfrm>
            <a:off x="1004760" y="1021320"/>
            <a:ext cx="7135920" cy="152640"/>
            <a:chOff x="1004760" y="1021320"/>
            <a:chExt cx="7135920" cy="152640"/>
          </a:xfrm>
        </p:grpSpPr>
        <p:sp>
          <p:nvSpPr>
            <p:cNvPr id="250" name="CustomShape 4"/>
            <p:cNvSpPr/>
            <p:nvPr/>
          </p:nvSpPr>
          <p:spPr>
            <a:xfrm rot="10800000">
              <a:off x="1004760" y="1020960"/>
              <a:ext cx="7135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5"/>
            <p:cNvSpPr/>
            <p:nvPr/>
          </p:nvSpPr>
          <p:spPr>
            <a:xfrm rot="10800000">
              <a:off x="1004760" y="1173240"/>
              <a:ext cx="7135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2" name="Group 6"/>
          <p:cNvGrpSpPr/>
          <p:nvPr/>
        </p:nvGrpSpPr>
        <p:grpSpPr>
          <a:xfrm>
            <a:off x="1004040" y="3969000"/>
            <a:ext cx="7135920" cy="153000"/>
            <a:chOff x="1004040" y="3969000"/>
            <a:chExt cx="7135920" cy="153000"/>
          </a:xfrm>
        </p:grpSpPr>
        <p:sp>
          <p:nvSpPr>
            <p:cNvPr id="253" name="CustomShape 7"/>
            <p:cNvSpPr/>
            <p:nvPr/>
          </p:nvSpPr>
          <p:spPr>
            <a:xfrm>
              <a:off x="1004040" y="4121640"/>
              <a:ext cx="7135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8"/>
            <p:cNvSpPr/>
            <p:nvPr/>
          </p:nvSpPr>
          <p:spPr>
            <a:xfrm>
              <a:off x="1004040" y="3969000"/>
              <a:ext cx="7135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5" name="PlaceHolder 9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0" y="5045760"/>
            <a:ext cx="9143280" cy="9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19760" cy="330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7007760" y="317700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"/>
          <p:cNvSpPr/>
          <p:nvPr/>
        </p:nvSpPr>
        <p:spPr>
          <a:xfrm>
            <a:off x="1575000" y="315828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4" name="Group 3"/>
          <p:cNvGrpSpPr/>
          <p:nvPr/>
        </p:nvGrpSpPr>
        <p:grpSpPr>
          <a:xfrm>
            <a:off x="1004400" y="1021680"/>
            <a:ext cx="7136280" cy="152640"/>
            <a:chOff x="1004400" y="1021680"/>
            <a:chExt cx="7136280" cy="152640"/>
          </a:xfrm>
        </p:grpSpPr>
        <p:sp>
          <p:nvSpPr>
            <p:cNvPr id="335" name="CustomShape 4"/>
            <p:cNvSpPr/>
            <p:nvPr/>
          </p:nvSpPr>
          <p:spPr>
            <a:xfrm rot="10800000">
              <a:off x="1004400" y="102132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5"/>
            <p:cNvSpPr/>
            <p:nvPr/>
          </p:nvSpPr>
          <p:spPr>
            <a:xfrm rot="10800000">
              <a:off x="1004400" y="117360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7" name="Group 6"/>
          <p:cNvGrpSpPr/>
          <p:nvPr/>
        </p:nvGrpSpPr>
        <p:grpSpPr>
          <a:xfrm>
            <a:off x="1004040" y="3969000"/>
            <a:ext cx="7136280" cy="153000"/>
            <a:chOff x="1004040" y="3969000"/>
            <a:chExt cx="7136280" cy="153000"/>
          </a:xfrm>
        </p:grpSpPr>
        <p:sp>
          <p:nvSpPr>
            <p:cNvPr id="338" name="CustomShape 7"/>
            <p:cNvSpPr/>
            <p:nvPr/>
          </p:nvSpPr>
          <p:spPr>
            <a:xfrm>
              <a:off x="1004040" y="412164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8"/>
            <p:cNvSpPr/>
            <p:nvPr/>
          </p:nvSpPr>
          <p:spPr>
            <a:xfrm>
              <a:off x="1004040" y="396900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0" name="PlaceHolder 9"/>
          <p:cNvSpPr>
            <a:spLocks noGrp="1"/>
          </p:cNvSpPr>
          <p:nvPr>
            <p:ph type="title"/>
          </p:nvPr>
        </p:nvSpPr>
        <p:spPr>
          <a:xfrm>
            <a:off x="1004040" y="1751760"/>
            <a:ext cx="7136280" cy="1022040"/>
          </a:xfrm>
          <a:prstGeom prst="rect">
            <a:avLst/>
          </a:prstGeom>
        </p:spPr>
        <p:txBody>
          <a:bodyPr tIns="91440" bIns="91440" anchor="b">
            <a:normAutofit fontScale="40000"/>
          </a:bodyPr>
          <a:p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9ECAA29-B674-4701-B5B7-45988F603843}" type="slidenum">
              <a:rPr b="0" lang="en-US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2" name="PlaceHolder 1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slideLayout" Target="../slideLayouts/slideLayout49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221.png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slideLayout" Target="../slideLayouts/slideLayout49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224.png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slideLayout" Target="../slideLayouts/slideLayout49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slideLayout" Target="../slideLayouts/slideLayout49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slideLayout" Target="../slideLayouts/slideLayout49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233.png"/><Relationship Id="rId2" Type="http://schemas.openxmlformats.org/officeDocument/2006/relationships/image" Target="../media/image234.png"/><Relationship Id="rId3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49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235.png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slideLayout" Target="../slideLayouts/slideLayout85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238.png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slideLayout" Target="../slideLayouts/slideLayout85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241.png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slideLayout" Target="../slideLayouts/slideLayout85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slideLayout" Target="../slideLayouts/slideLayout85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247.png"/><Relationship Id="rId2" Type="http://schemas.openxmlformats.org/officeDocument/2006/relationships/slideLayout" Target="../slideLayouts/slideLayout85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248.png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slideLayout" Target="../slideLayouts/slideLayout85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253.png"/><Relationship Id="rId2" Type="http://schemas.openxmlformats.org/officeDocument/2006/relationships/image" Target="../media/image254.png"/><Relationship Id="rId3" Type="http://schemas.openxmlformats.org/officeDocument/2006/relationships/slideLayout" Target="../slideLayouts/slideLayout85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255.png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slideLayout" Target="../slideLayouts/slideLayout85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261.png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2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264.png"/><Relationship Id="rId2" Type="http://schemas.openxmlformats.org/officeDocument/2006/relationships/slideLayout" Target="../slideLayouts/slideLayout85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265.png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slideLayout" Target="../slideLayouts/slideLayout85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8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268.png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slideLayout" Target="../slideLayouts/slideLayout11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271.jpeg"/><Relationship Id="rId2" Type="http://schemas.openxmlformats.org/officeDocument/2006/relationships/image" Target="../media/image272.png"/><Relationship Id="rId3" Type="http://schemas.openxmlformats.org/officeDocument/2006/relationships/slideLayout" Target="../slideLayouts/slideLayout11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273.jpeg"/><Relationship Id="rId2" Type="http://schemas.openxmlformats.org/officeDocument/2006/relationships/image" Target="../media/image274.png"/><Relationship Id="rId3" Type="http://schemas.openxmlformats.org/officeDocument/2006/relationships/slideLayout" Target="../slideLayouts/slideLayout11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275.png"/><Relationship Id="rId2" Type="http://schemas.openxmlformats.org/officeDocument/2006/relationships/image" Target="../media/image276.png"/><Relationship Id="rId3" Type="http://schemas.openxmlformats.org/officeDocument/2006/relationships/slideLayout" Target="../slideLayouts/slideLayout11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277.png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slideLayout" Target="../slideLayouts/slideLayout11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49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280.png"/><Relationship Id="rId2" Type="http://schemas.openxmlformats.org/officeDocument/2006/relationships/image" Target="../media/image281.png"/><Relationship Id="rId3" Type="http://schemas.openxmlformats.org/officeDocument/2006/relationships/slideLayout" Target="../slideLayouts/slideLayout11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282.png"/><Relationship Id="rId2" Type="http://schemas.openxmlformats.org/officeDocument/2006/relationships/image" Target="../media/image283.png"/><Relationship Id="rId3" Type="http://schemas.openxmlformats.org/officeDocument/2006/relationships/slideLayout" Target="../slideLayouts/slideLayout11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284.png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slideLayout" Target="../slideLayouts/slideLayout111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287.png"/><Relationship Id="rId2" Type="http://schemas.openxmlformats.org/officeDocument/2006/relationships/image" Target="../media/image288.png"/><Relationship Id="rId3" Type="http://schemas.openxmlformats.org/officeDocument/2006/relationships/slideLayout" Target="../slideLayouts/slideLayout111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e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gif"/><Relationship Id="rId3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machinelearningmastery.com/support-vector-machines-for-machine-learning/" TargetMode="Externa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github.com/keras-team/keras/issues/7440" TargetMode="Externa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slideLayout" Target="../slideLayouts/slideLayout4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4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slideLayout" Target="../slideLayouts/slideLayout4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4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slideLayout" Target="../slideLayouts/slideLayout49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slideLayout" Target="../slideLayouts/slideLayout4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slideLayout" Target="../slideLayouts/slideLayout4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7" Type="http://schemas.openxmlformats.org/officeDocument/2006/relationships/slideLayout" Target="../slideLayouts/slideLayout28.xml"/><Relationship Id="rId8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4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slideLayout" Target="../slideLayouts/slideLayout4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4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slideLayout" Target="../slideLayouts/slideLayout49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slideLayout" Target="../slideLayouts/slideLayout49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49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0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slideLayout" Target="../slideLayouts/slideLayout49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slideLayout" Target="../slideLayouts/slideLayout49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slideLayout" Target="../slideLayouts/slideLayout49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slideLayout" Target="../slideLayouts/slideLayout49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slideLayout" Target="../slideLayouts/slideLayout49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slideLayout" Target="../slideLayouts/slideLayout49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slideLayout" Target="../slideLayouts/slideLayout49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49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slideLayout" Target="../slideLayouts/slideLayout49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slideLayout" Target="../slideLayouts/slideLayout49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slideLayout" Target="../slideLayouts/slideLayout49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slideLayout" Target="../slideLayouts/slideLayout49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slideLayout" Target="../slideLayouts/slideLayout49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slideLayout" Target="../slideLayouts/slideLayout49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slideLayout" Target="../slideLayouts/slideLayout49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image" Target="../media/image189.png"/><Relationship Id="rId3" Type="http://schemas.openxmlformats.org/officeDocument/2006/relationships/slideLayout" Target="../slideLayouts/slideLayout49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slideLayout" Target="../slideLayouts/slideLayout49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image" Target="../media/image19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slideLayout" Target="../slideLayouts/slideLayout49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201.png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slideLayout" Target="../slideLayouts/slideLayout49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slideLayout" Target="../slideLayouts/slideLayout49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slideLayout" Target="../slideLayouts/slideLayout49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image" Target="../media/image213.png"/><Relationship Id="rId3" Type="http://schemas.openxmlformats.org/officeDocument/2006/relationships/slideLayout" Target="../slideLayouts/slideLayout49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slideLayout" Target="../slideLayouts/slideLayout49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image" Target="../media/image219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1004040" y="1751760"/>
            <a:ext cx="713520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_2021/11/9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2137320" y="2850120"/>
            <a:ext cx="486900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266120" y="1273680"/>
            <a:ext cx="3905640" cy="35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 marL="457200" indent="-3546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raw data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分析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未來方向探討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6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資料問題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長寬分佈圖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final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資料總數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照片前處理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無編號文字後續處理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27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醫專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商工職業學校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?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大專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8" name="Google Shape;142;p21_2" descr=""/>
          <p:cNvPicPr/>
          <p:nvPr/>
        </p:nvPicPr>
        <p:blipFill>
          <a:blip r:embed="rId1"/>
          <a:stretch/>
        </p:blipFill>
        <p:spPr>
          <a:xfrm>
            <a:off x="855360" y="2497680"/>
            <a:ext cx="7040880" cy="124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_103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30" name="Google Shape;148;p22_2" descr=""/>
          <p:cNvPicPr/>
          <p:nvPr/>
        </p:nvPicPr>
        <p:blipFill>
          <a:blip r:embed="rId1"/>
          <a:stretch/>
        </p:blipFill>
        <p:spPr>
          <a:xfrm>
            <a:off x="5977440" y="149040"/>
            <a:ext cx="1646640" cy="1084680"/>
          </a:xfrm>
          <a:prstGeom prst="rect">
            <a:avLst/>
          </a:prstGeom>
          <a:ln>
            <a:noFill/>
          </a:ln>
        </p:spPr>
      </p:pic>
      <p:pic>
        <p:nvPicPr>
          <p:cNvPr id="931" name="Google Shape;149;p22_2" descr=""/>
          <p:cNvPicPr/>
          <p:nvPr/>
        </p:nvPicPr>
        <p:blipFill>
          <a:blip r:embed="rId2"/>
          <a:stretch/>
        </p:blipFill>
        <p:spPr>
          <a:xfrm>
            <a:off x="3657960" y="3238560"/>
            <a:ext cx="3961440" cy="1370520"/>
          </a:xfrm>
          <a:prstGeom prst="rect">
            <a:avLst/>
          </a:prstGeom>
          <a:ln>
            <a:noFill/>
          </a:ln>
        </p:spPr>
      </p:pic>
      <p:sp>
        <p:nvSpPr>
          <p:cNvPr id="932" name="CustomShape 2"/>
          <p:cNvSpPr/>
          <p:nvPr/>
        </p:nvSpPr>
        <p:spPr>
          <a:xfrm>
            <a:off x="260640" y="1266480"/>
            <a:ext cx="3257280" cy="360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目前無編號者 先捨棄作分類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3" name="Google Shape;151;p22_2" descr=""/>
          <p:cNvPicPr/>
          <p:nvPr/>
        </p:nvPicPr>
        <p:blipFill>
          <a:blip r:embed="rId3"/>
          <a:stretch/>
        </p:blipFill>
        <p:spPr>
          <a:xfrm>
            <a:off x="3663000" y="1530000"/>
            <a:ext cx="3961440" cy="137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_103_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全非連任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35" name="Google Shape;157;p23_2" descr=""/>
          <p:cNvPicPr/>
          <p:nvPr/>
        </p:nvPicPr>
        <p:blipFill>
          <a:blip r:embed="rId1"/>
          <a:stretch/>
        </p:blipFill>
        <p:spPr>
          <a:xfrm>
            <a:off x="7351200" y="393480"/>
            <a:ext cx="1383840" cy="911520"/>
          </a:xfrm>
          <a:prstGeom prst="rect">
            <a:avLst/>
          </a:prstGeom>
          <a:ln>
            <a:noFill/>
          </a:ln>
        </p:spPr>
      </p:pic>
      <p:sp>
        <p:nvSpPr>
          <p:cNvPr id="936" name="CustomShape 2"/>
          <p:cNvSpPr/>
          <p:nvPr/>
        </p:nvSpPr>
        <p:spPr>
          <a:xfrm>
            <a:off x="260640" y="1266480"/>
            <a:ext cx="3257280" cy="360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目前無編號者 先捨棄作分類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4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7" name="Google Shape;159;p23_2" descr=""/>
          <p:cNvPicPr/>
          <p:nvPr/>
        </p:nvPicPr>
        <p:blipFill>
          <a:blip r:embed="rId2"/>
          <a:stretch/>
        </p:blipFill>
        <p:spPr>
          <a:xfrm>
            <a:off x="3962880" y="3403440"/>
            <a:ext cx="3827880" cy="1345320"/>
          </a:xfrm>
          <a:prstGeom prst="rect">
            <a:avLst/>
          </a:prstGeom>
          <a:ln>
            <a:noFill/>
          </a:ln>
        </p:spPr>
      </p:pic>
      <p:pic>
        <p:nvPicPr>
          <p:cNvPr id="938" name="Google Shape;160;p23_1" descr=""/>
          <p:cNvPicPr/>
          <p:nvPr/>
        </p:nvPicPr>
        <p:blipFill>
          <a:blip r:embed="rId3"/>
          <a:stretch/>
        </p:blipFill>
        <p:spPr>
          <a:xfrm>
            <a:off x="3954600" y="1640160"/>
            <a:ext cx="3844080" cy="127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_107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40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目前無編號者 先捨棄作分類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41" name="Google Shape;167;p24_2" descr=""/>
          <p:cNvPicPr/>
          <p:nvPr/>
        </p:nvPicPr>
        <p:blipFill>
          <a:blip r:embed="rId1"/>
          <a:stretch/>
        </p:blipFill>
        <p:spPr>
          <a:xfrm>
            <a:off x="5659200" y="139680"/>
            <a:ext cx="1545480" cy="1047960"/>
          </a:xfrm>
          <a:prstGeom prst="rect">
            <a:avLst/>
          </a:prstGeom>
          <a:ln>
            <a:noFill/>
          </a:ln>
        </p:spPr>
      </p:pic>
      <p:pic>
        <p:nvPicPr>
          <p:cNvPr id="942" name="Google Shape;168;p24_2" descr=""/>
          <p:cNvPicPr/>
          <p:nvPr/>
        </p:nvPicPr>
        <p:blipFill>
          <a:blip r:embed="rId2"/>
          <a:stretch/>
        </p:blipFill>
        <p:spPr>
          <a:xfrm>
            <a:off x="4048920" y="1602720"/>
            <a:ext cx="3555360" cy="1315080"/>
          </a:xfrm>
          <a:prstGeom prst="rect">
            <a:avLst/>
          </a:prstGeom>
          <a:ln>
            <a:noFill/>
          </a:ln>
        </p:spPr>
      </p:pic>
      <p:pic>
        <p:nvPicPr>
          <p:cNvPr id="943" name="Google Shape;169;p24_3" descr=""/>
          <p:cNvPicPr/>
          <p:nvPr/>
        </p:nvPicPr>
        <p:blipFill>
          <a:blip r:embed="rId3"/>
          <a:stretch/>
        </p:blipFill>
        <p:spPr>
          <a:xfrm>
            <a:off x="3871080" y="3517200"/>
            <a:ext cx="3910680" cy="131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_107_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全非連任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45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目前無編號者 先捨棄作分類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4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46" name="Google Shape;176;p25_1" descr=""/>
          <p:cNvPicPr/>
          <p:nvPr/>
        </p:nvPicPr>
        <p:blipFill>
          <a:blip r:embed="rId1"/>
          <a:stretch/>
        </p:blipFill>
        <p:spPr>
          <a:xfrm>
            <a:off x="7649640" y="1057680"/>
            <a:ext cx="1310760" cy="888840"/>
          </a:xfrm>
          <a:prstGeom prst="rect">
            <a:avLst/>
          </a:prstGeom>
          <a:ln>
            <a:noFill/>
          </a:ln>
        </p:spPr>
      </p:pic>
      <p:pic>
        <p:nvPicPr>
          <p:cNvPr id="947" name="Google Shape;177;p25_2" descr=""/>
          <p:cNvPicPr/>
          <p:nvPr/>
        </p:nvPicPr>
        <p:blipFill>
          <a:blip r:embed="rId2"/>
          <a:stretch/>
        </p:blipFill>
        <p:spPr>
          <a:xfrm>
            <a:off x="3747600" y="3461040"/>
            <a:ext cx="3668040" cy="1218960"/>
          </a:xfrm>
          <a:prstGeom prst="rect">
            <a:avLst/>
          </a:prstGeom>
          <a:ln>
            <a:noFill/>
          </a:ln>
        </p:spPr>
      </p:pic>
      <p:pic>
        <p:nvPicPr>
          <p:cNvPr id="948" name="Google Shape;178;p25_2" descr=""/>
          <p:cNvPicPr/>
          <p:nvPr/>
        </p:nvPicPr>
        <p:blipFill>
          <a:blip r:embed="rId3"/>
          <a:stretch/>
        </p:blipFill>
        <p:spPr>
          <a:xfrm>
            <a:off x="3747600" y="1696680"/>
            <a:ext cx="3616200" cy="121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50" name="CustomShape 2"/>
          <p:cNvSpPr/>
          <p:nvPr/>
        </p:nvSpPr>
        <p:spPr>
          <a:xfrm>
            <a:off x="311760" y="1266480"/>
            <a:ext cx="8519400" cy="36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總結：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6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目前學歷特徵影響不大（不確定是否為分類有誤？）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討論：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學歷分類與處理？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下週目標：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嘗試將經歷政件直接丟入模型，讓它分類（缺點：無法得知何特徵造成如此結果）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CustomShape 1"/>
          <p:cNvSpPr/>
          <p:nvPr/>
        </p:nvSpPr>
        <p:spPr>
          <a:xfrm>
            <a:off x="1004040" y="1751760"/>
            <a:ext cx="7135920" cy="102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_2022/1/11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952" name="CustomShape 2"/>
          <p:cNvSpPr/>
          <p:nvPr/>
        </p:nvSpPr>
        <p:spPr>
          <a:xfrm>
            <a:off x="2137320" y="2850120"/>
            <a:ext cx="486972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ustomShape 1"/>
          <p:cNvSpPr/>
          <p:nvPr/>
        </p:nvSpPr>
        <p:spPr>
          <a:xfrm>
            <a:off x="311760" y="35028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54" name="CustomShape 2"/>
          <p:cNvSpPr/>
          <p:nvPr/>
        </p:nvSpPr>
        <p:spPr>
          <a:xfrm>
            <a:off x="1288080" y="999360"/>
            <a:ext cx="5333760" cy="36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1000"/>
          </a:bodyPr>
          <a:p>
            <a:pPr marL="457200" indent="-3549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學歷分為六大類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學歷手動調整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學歷分析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經歷政見：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詞性分類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實體辨識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BERT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取文意嵌入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介紹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範例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實作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學歷手動調整＿最終分類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(103)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56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六大類（小學以下 國初中 高中高職 專科 大學 研究所以上）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細項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6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碩士’</a:t>
            </a:r>
            <a:endParaRPr b="0" lang="en-US" sz="12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5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台北師範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師範學院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中正理工學院土木系畢業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淡江文理學院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學士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學院’</a:t>
            </a:r>
            <a:endParaRPr b="0" lang="en-US" sz="12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4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醫專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校專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工專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農工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商專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師專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技術學院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專料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農專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軍官學校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陸軍政工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護專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專修班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企專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體專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二專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陸軍官校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藥專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海專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官校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家專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行專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大專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專校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五專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新專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漁航科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藥劑科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職業’</a:t>
            </a:r>
            <a:endParaRPr b="0" lang="en-US" sz="12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3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高商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商工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高級農工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工商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職業學校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高農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高級中學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商職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農校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附工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家商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高級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工家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陸軍第二士校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機械學校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海軍通信電子學校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陸軍士官學校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警察學校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新生醫校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陸軍工兵學校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藝校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幹校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女中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鳳商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二中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初職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三中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一中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佳農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雄工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兵工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工校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家職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草商’</a:t>
            </a:r>
            <a:endParaRPr b="0" lang="en-US" sz="12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2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國民小學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初商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初級中學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國民學校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國民中學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國校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中學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初農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國民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岡中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小學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中肄業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中寮鄉龍眼林國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\n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民學校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港中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苓和國學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初畢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五省中汐聯分部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東水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大同分校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初小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高小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苗中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初水’</a:t>
            </a:r>
            <a:endParaRPr b="0" lang="en-US" sz="12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1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學歷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民教班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識字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其他’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最終數據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58" name="CustomShape 2"/>
          <p:cNvSpPr/>
          <p:nvPr/>
        </p:nvSpPr>
        <p:spPr>
          <a:xfrm>
            <a:off x="311760" y="1266480"/>
            <a:ext cx="40413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103 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59" name="Google Shape;86;p16_1" descr=""/>
          <p:cNvPicPr/>
          <p:nvPr/>
        </p:nvPicPr>
        <p:blipFill>
          <a:blip r:embed="rId1"/>
          <a:stretch/>
        </p:blipFill>
        <p:spPr>
          <a:xfrm>
            <a:off x="1499040" y="2135520"/>
            <a:ext cx="2040840" cy="1385640"/>
          </a:xfrm>
          <a:prstGeom prst="rect">
            <a:avLst/>
          </a:prstGeom>
          <a:ln>
            <a:noFill/>
          </a:ln>
        </p:spPr>
      </p:pic>
      <p:sp>
        <p:nvSpPr>
          <p:cNvPr id="960" name="CustomShape 3"/>
          <p:cNvSpPr/>
          <p:nvPr/>
        </p:nvSpPr>
        <p:spPr>
          <a:xfrm>
            <a:off x="4309920" y="1266480"/>
            <a:ext cx="40413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107 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61" name="Google Shape;88;p16_1" descr=""/>
          <p:cNvPicPr/>
          <p:nvPr/>
        </p:nvPicPr>
        <p:blipFill>
          <a:blip r:embed="rId2"/>
          <a:stretch/>
        </p:blipFill>
        <p:spPr>
          <a:xfrm>
            <a:off x="5497200" y="2060280"/>
            <a:ext cx="2040840" cy="153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Picture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311760" y="1266480"/>
            <a:ext cx="4067640" cy="29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48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資料問題 ：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103_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所有照片合併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__ 1,3168  items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122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人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103_</a:t>
            </a:r>
            <a:r>
              <a:rPr b="0" lang="zh-TW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候選人總人數 </a:t>
            </a: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__ 1,4506  items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107_</a:t>
            </a:r>
            <a:r>
              <a:rPr b="0" lang="zh-TW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所有照片合併 </a:t>
            </a: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__1,1308 items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107_</a:t>
            </a:r>
            <a:r>
              <a:rPr b="0" lang="zh-TW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候選人總人數 </a:t>
            </a: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__1,5147 items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圖片檔案類型不同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splitext,rename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98" name="Google Shape;80;p15_1" descr=""/>
          <p:cNvPicPr/>
          <p:nvPr/>
        </p:nvPicPr>
        <p:blipFill>
          <a:blip r:embed="rId1"/>
          <a:stretch/>
        </p:blipFill>
        <p:spPr>
          <a:xfrm>
            <a:off x="2319120" y="1887840"/>
            <a:ext cx="2337120" cy="285120"/>
          </a:xfrm>
          <a:prstGeom prst="rect">
            <a:avLst/>
          </a:prstGeom>
          <a:ln>
            <a:noFill/>
          </a:ln>
        </p:spPr>
      </p:pic>
      <p:pic>
        <p:nvPicPr>
          <p:cNvPr id="499" name="Google Shape;81;p15_1" descr=""/>
          <p:cNvPicPr/>
          <p:nvPr/>
        </p:nvPicPr>
        <p:blipFill>
          <a:blip r:embed="rId2"/>
          <a:stretch/>
        </p:blipFill>
        <p:spPr>
          <a:xfrm>
            <a:off x="4656960" y="522720"/>
            <a:ext cx="4340520" cy="2515680"/>
          </a:xfrm>
          <a:prstGeom prst="rect">
            <a:avLst/>
          </a:prstGeom>
          <a:ln>
            <a:noFill/>
          </a:ln>
        </p:spPr>
      </p:pic>
      <p:grpSp>
        <p:nvGrpSpPr>
          <p:cNvPr id="500" name="Group 3"/>
          <p:cNvGrpSpPr/>
          <p:nvPr/>
        </p:nvGrpSpPr>
        <p:grpSpPr>
          <a:xfrm>
            <a:off x="4656960" y="3628080"/>
            <a:ext cx="2694600" cy="1313280"/>
            <a:chOff x="4656960" y="3628080"/>
            <a:chExt cx="2694600" cy="1313280"/>
          </a:xfrm>
        </p:grpSpPr>
        <p:pic>
          <p:nvPicPr>
            <p:cNvPr id="501" name="Google Shape;83;p15_1" descr=""/>
            <p:cNvPicPr/>
            <p:nvPr/>
          </p:nvPicPr>
          <p:blipFill>
            <a:blip r:embed="rId3"/>
            <a:stretch/>
          </p:blipFill>
          <p:spPr>
            <a:xfrm>
              <a:off x="4820760" y="3628080"/>
              <a:ext cx="752400" cy="903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2" name="Google Shape;84;p15_1" descr=""/>
            <p:cNvPicPr/>
            <p:nvPr/>
          </p:nvPicPr>
          <p:blipFill>
            <a:blip r:embed="rId4"/>
            <a:stretch/>
          </p:blipFill>
          <p:spPr>
            <a:xfrm>
              <a:off x="6138000" y="3628080"/>
              <a:ext cx="752400" cy="903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503" name="CustomShape 4"/>
            <p:cNvSpPr/>
            <p:nvPr/>
          </p:nvSpPr>
          <p:spPr>
            <a:xfrm>
              <a:off x="4656960" y="4606560"/>
              <a:ext cx="1189800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770906043.JPG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504" name="CustomShape 5"/>
            <p:cNvSpPr/>
            <p:nvPr/>
          </p:nvSpPr>
          <p:spPr>
            <a:xfrm>
              <a:off x="6017040" y="4606560"/>
              <a:ext cx="1334520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770906043.png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505" name="CustomShape 6"/>
            <p:cNvSpPr/>
            <p:nvPr/>
          </p:nvSpPr>
          <p:spPr>
            <a:xfrm>
              <a:off x="5573520" y="4080600"/>
              <a:ext cx="563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_103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63" name="Google Shape;94;p17_1" descr=""/>
          <p:cNvPicPr/>
          <p:nvPr/>
        </p:nvPicPr>
        <p:blipFill>
          <a:blip r:embed="rId1"/>
          <a:stretch/>
        </p:blipFill>
        <p:spPr>
          <a:xfrm>
            <a:off x="6693480" y="387000"/>
            <a:ext cx="1829520" cy="1242360"/>
          </a:xfrm>
          <a:prstGeom prst="rect">
            <a:avLst/>
          </a:prstGeom>
          <a:ln>
            <a:noFill/>
          </a:ln>
        </p:spPr>
      </p:pic>
      <p:sp>
        <p:nvSpPr>
          <p:cNvPr id="964" name="CustomShape 2"/>
          <p:cNvSpPr/>
          <p:nvPr/>
        </p:nvSpPr>
        <p:spPr>
          <a:xfrm>
            <a:off x="421200" y="2097000"/>
            <a:ext cx="3927960" cy="24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65" name="Google Shape;96;p17_2" descr=""/>
          <p:cNvPicPr/>
          <p:nvPr/>
        </p:nvPicPr>
        <p:blipFill>
          <a:blip r:embed="rId2"/>
          <a:stretch/>
        </p:blipFill>
        <p:spPr>
          <a:xfrm>
            <a:off x="3837600" y="2031120"/>
            <a:ext cx="3961800" cy="1374120"/>
          </a:xfrm>
          <a:prstGeom prst="rect">
            <a:avLst/>
          </a:prstGeom>
          <a:ln>
            <a:noFill/>
          </a:ln>
        </p:spPr>
      </p:pic>
      <p:pic>
        <p:nvPicPr>
          <p:cNvPr id="966" name="Google Shape;97;p17_2" descr=""/>
          <p:cNvPicPr/>
          <p:nvPr/>
        </p:nvPicPr>
        <p:blipFill>
          <a:blip r:embed="rId3"/>
          <a:stretch/>
        </p:blipFill>
        <p:spPr>
          <a:xfrm>
            <a:off x="3960720" y="3653280"/>
            <a:ext cx="3803400" cy="136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_103_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全非連任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68" name="Google Shape;103;p18_1" descr=""/>
          <p:cNvPicPr/>
          <p:nvPr/>
        </p:nvPicPr>
        <p:blipFill>
          <a:blip r:embed="rId1"/>
          <a:stretch/>
        </p:blipFill>
        <p:spPr>
          <a:xfrm>
            <a:off x="7343640" y="394920"/>
            <a:ext cx="1529280" cy="1038240"/>
          </a:xfrm>
          <a:prstGeom prst="rect">
            <a:avLst/>
          </a:prstGeom>
          <a:ln>
            <a:noFill/>
          </a:ln>
        </p:spPr>
      </p:pic>
      <p:sp>
        <p:nvSpPr>
          <p:cNvPr id="969" name="CustomShape 2"/>
          <p:cNvSpPr/>
          <p:nvPr/>
        </p:nvSpPr>
        <p:spPr>
          <a:xfrm>
            <a:off x="421200" y="2097000"/>
            <a:ext cx="3927960" cy="24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4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70" name="Google Shape;105;p18_2" descr=""/>
          <p:cNvPicPr/>
          <p:nvPr/>
        </p:nvPicPr>
        <p:blipFill>
          <a:blip r:embed="rId2"/>
          <a:stretch/>
        </p:blipFill>
        <p:spPr>
          <a:xfrm>
            <a:off x="3984120" y="3529440"/>
            <a:ext cx="3844440" cy="1413360"/>
          </a:xfrm>
          <a:prstGeom prst="rect">
            <a:avLst/>
          </a:prstGeom>
          <a:ln>
            <a:noFill/>
          </a:ln>
        </p:spPr>
      </p:pic>
      <p:pic>
        <p:nvPicPr>
          <p:cNvPr id="971" name="Google Shape;106;p18_2" descr=""/>
          <p:cNvPicPr/>
          <p:nvPr/>
        </p:nvPicPr>
        <p:blipFill>
          <a:blip r:embed="rId3"/>
          <a:stretch/>
        </p:blipFill>
        <p:spPr>
          <a:xfrm>
            <a:off x="3984120" y="2026440"/>
            <a:ext cx="3844440" cy="127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_107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73" name="CustomShape 2"/>
          <p:cNvSpPr/>
          <p:nvPr/>
        </p:nvSpPr>
        <p:spPr>
          <a:xfrm>
            <a:off x="421200" y="2097000"/>
            <a:ext cx="3927960" cy="24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74" name="Google Shape;113;p19_1" descr=""/>
          <p:cNvPicPr/>
          <p:nvPr/>
        </p:nvPicPr>
        <p:blipFill>
          <a:blip r:embed="rId1"/>
          <a:stretch/>
        </p:blipFill>
        <p:spPr>
          <a:xfrm>
            <a:off x="3926160" y="3591720"/>
            <a:ext cx="3903120" cy="1315440"/>
          </a:xfrm>
          <a:prstGeom prst="rect">
            <a:avLst/>
          </a:prstGeom>
          <a:ln>
            <a:noFill/>
          </a:ln>
        </p:spPr>
      </p:pic>
      <p:pic>
        <p:nvPicPr>
          <p:cNvPr id="975" name="Google Shape;114;p19_2" descr=""/>
          <p:cNvPicPr/>
          <p:nvPr/>
        </p:nvPicPr>
        <p:blipFill>
          <a:blip r:embed="rId2"/>
          <a:stretch/>
        </p:blipFill>
        <p:spPr>
          <a:xfrm>
            <a:off x="6391080" y="129600"/>
            <a:ext cx="1846440" cy="1389960"/>
          </a:xfrm>
          <a:prstGeom prst="rect">
            <a:avLst/>
          </a:prstGeom>
          <a:ln>
            <a:noFill/>
          </a:ln>
        </p:spPr>
      </p:pic>
      <p:pic>
        <p:nvPicPr>
          <p:cNvPr id="976" name="Google Shape;115;p19_2" descr=""/>
          <p:cNvPicPr/>
          <p:nvPr/>
        </p:nvPicPr>
        <p:blipFill>
          <a:blip r:embed="rId3"/>
          <a:stretch/>
        </p:blipFill>
        <p:spPr>
          <a:xfrm>
            <a:off x="4099680" y="2018160"/>
            <a:ext cx="3555720" cy="131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_107_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全非連任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78" name="CustomShape 2"/>
          <p:cNvSpPr/>
          <p:nvPr/>
        </p:nvSpPr>
        <p:spPr>
          <a:xfrm>
            <a:off x="421200" y="2097000"/>
            <a:ext cx="3927960" cy="24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4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79" name="Google Shape;122;p20_1" descr=""/>
          <p:cNvPicPr/>
          <p:nvPr/>
        </p:nvPicPr>
        <p:blipFill>
          <a:blip r:embed="rId1"/>
          <a:stretch/>
        </p:blipFill>
        <p:spPr>
          <a:xfrm>
            <a:off x="7252920" y="204120"/>
            <a:ext cx="1578960" cy="1188360"/>
          </a:xfrm>
          <a:prstGeom prst="rect">
            <a:avLst/>
          </a:prstGeom>
          <a:ln>
            <a:noFill/>
          </a:ln>
        </p:spPr>
      </p:pic>
      <p:pic>
        <p:nvPicPr>
          <p:cNvPr id="980" name="Google Shape;123;p20_2" descr=""/>
          <p:cNvPicPr/>
          <p:nvPr/>
        </p:nvPicPr>
        <p:blipFill>
          <a:blip r:embed="rId2"/>
          <a:stretch/>
        </p:blipFill>
        <p:spPr>
          <a:xfrm>
            <a:off x="4069440" y="2177640"/>
            <a:ext cx="3616560" cy="1219320"/>
          </a:xfrm>
          <a:prstGeom prst="rect">
            <a:avLst/>
          </a:prstGeom>
          <a:ln>
            <a:noFill/>
          </a:ln>
        </p:spPr>
      </p:pic>
      <p:pic>
        <p:nvPicPr>
          <p:cNvPr id="981" name="Google Shape;124;p20_2" descr=""/>
          <p:cNvPicPr/>
          <p:nvPr/>
        </p:nvPicPr>
        <p:blipFill>
          <a:blip r:embed="rId3"/>
          <a:stretch/>
        </p:blipFill>
        <p:spPr>
          <a:xfrm>
            <a:off x="4166640" y="3637440"/>
            <a:ext cx="3616560" cy="126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詞性與實體辨識困難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83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安裝 ：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pip install -U ckip-transformers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實際運行：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耗時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電腦當機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無法完整跑完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84" name="Google Shape;131;p21_2" descr=""/>
          <p:cNvPicPr/>
          <p:nvPr/>
        </p:nvPicPr>
        <p:blipFill>
          <a:blip r:embed="rId1"/>
          <a:stretch/>
        </p:blipFill>
        <p:spPr>
          <a:xfrm>
            <a:off x="1567440" y="2089080"/>
            <a:ext cx="5147280" cy="286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ustomShape 1"/>
          <p:cNvSpPr/>
          <p:nvPr/>
        </p:nvSpPr>
        <p:spPr>
          <a:xfrm>
            <a:off x="311760" y="444960"/>
            <a:ext cx="4496040" cy="72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3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詞性與實體辨識成果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86" name="CustomShape 2"/>
          <p:cNvSpPr/>
          <p:nvPr/>
        </p:nvSpPr>
        <p:spPr>
          <a:xfrm>
            <a:off x="523080" y="1485720"/>
            <a:ext cx="3024360" cy="337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8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pos :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詞性標記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ner :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實體辨識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ner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辨識困難：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因為實體辨識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data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來源為斷詞，兩者輸入皆須為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sentences</a:t>
            </a: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SVM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不接受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string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987" name="Group 3"/>
          <p:cNvGrpSpPr/>
          <p:nvPr/>
        </p:nvGrpSpPr>
        <p:grpSpPr>
          <a:xfrm>
            <a:off x="3610440" y="2382480"/>
            <a:ext cx="5393520" cy="2651040"/>
            <a:chOff x="3610440" y="2382480"/>
            <a:chExt cx="5393520" cy="2651040"/>
          </a:xfrm>
        </p:grpSpPr>
        <p:pic>
          <p:nvPicPr>
            <p:cNvPr id="988" name="Google Shape;139;p22_1" descr=""/>
            <p:cNvPicPr/>
            <p:nvPr/>
          </p:nvPicPr>
          <p:blipFill>
            <a:blip r:embed="rId1"/>
            <a:stretch/>
          </p:blipFill>
          <p:spPr>
            <a:xfrm>
              <a:off x="3610440" y="4373640"/>
              <a:ext cx="5393520" cy="659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9" name="Google Shape;140;p22_2" descr=""/>
            <p:cNvPicPr/>
            <p:nvPr/>
          </p:nvPicPr>
          <p:blipFill>
            <a:blip r:embed="rId2"/>
            <a:stretch/>
          </p:blipFill>
          <p:spPr>
            <a:xfrm>
              <a:off x="3610440" y="3049560"/>
              <a:ext cx="5393520" cy="1323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90" name="Google Shape;141;p22_2" descr=""/>
            <p:cNvPicPr/>
            <p:nvPr/>
          </p:nvPicPr>
          <p:blipFill>
            <a:blip r:embed="rId3"/>
            <a:stretch/>
          </p:blipFill>
          <p:spPr>
            <a:xfrm>
              <a:off x="3610440" y="2382480"/>
              <a:ext cx="5393520" cy="642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91" name="Google Shape;142;p22_1" descr=""/>
          <p:cNvPicPr/>
          <p:nvPr/>
        </p:nvPicPr>
        <p:blipFill>
          <a:blip r:embed="rId4"/>
          <a:stretch/>
        </p:blipFill>
        <p:spPr>
          <a:xfrm>
            <a:off x="6738480" y="160200"/>
            <a:ext cx="2076120" cy="2131200"/>
          </a:xfrm>
          <a:prstGeom prst="rect">
            <a:avLst/>
          </a:prstGeom>
          <a:ln>
            <a:noFill/>
          </a:ln>
        </p:spPr>
      </p:pic>
      <p:pic>
        <p:nvPicPr>
          <p:cNvPr id="992" name="Google Shape;143;p22_2" descr=""/>
          <p:cNvPicPr/>
          <p:nvPr/>
        </p:nvPicPr>
        <p:blipFill>
          <a:blip r:embed="rId5"/>
          <a:stretch/>
        </p:blipFill>
        <p:spPr>
          <a:xfrm>
            <a:off x="4305240" y="94680"/>
            <a:ext cx="2076120" cy="219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BERT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取文意嵌入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介紹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94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BERT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從文本數據中提取特徵，即詞和句子嵌入向量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NLP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模型（例如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LSTM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或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CNN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）需要數字向量形式的輸入，這通常意味著將詞彙和詞性等特徵轉換為</a:t>
            </a:r>
            <a:r>
              <a:rPr b="1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數字表示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。過去，單詞被表示為唯一索引值（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one-hot encoding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），或者更有用的是作為神經單詞嵌入，其中詞彙單詞與由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Word2Vec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或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Fasttext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等模型產生的固定長度特徵嵌入相匹配。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BERT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比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Word2Vec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等模型更具優勢，因為雖然每個單詞在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Word2Vec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下都有固定的表示，而不管單詞出現在什麼上下文中，但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BERT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生成的單詞表示是由周圍的單詞動態通知的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BERT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取文意嵌入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範例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96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Loading Pre-Trained BERT (</a:t>
            </a:r>
            <a:r>
              <a:rPr b="0" lang="en-US" sz="1200" spc="-1" strike="noStrike">
                <a:solidFill>
                  <a:srgbClr val="d44950"/>
                </a:solidFill>
                <a:highlight>
                  <a:srgbClr val="f9f9f9"/>
                </a:highlight>
                <a:latin typeface="Courier New"/>
                <a:ea typeface="Courier New"/>
              </a:rPr>
              <a:t>'bert-base-uncased'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9f9f9"/>
                </a:highlight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highlight>
                  <a:srgbClr val="f9f9f9"/>
                </a:highlight>
                <a:latin typeface="Open Sans"/>
                <a:ea typeface="Open Sans"/>
              </a:rPr>
              <a:t>Input Formatting (</a:t>
            </a:r>
            <a:r>
              <a:rPr b="0" lang="en-US" sz="1300" spc="-1" strike="noStrike">
                <a:solidFill>
                  <a:srgbClr val="bf616a"/>
                </a:solidFill>
                <a:highlight>
                  <a:srgbClr val="f9f9f9"/>
                </a:highlight>
                <a:latin typeface="Courier New"/>
                <a:ea typeface="Courier New"/>
              </a:rPr>
              <a:t>tokenizer.encode_plus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9f9f9"/>
                </a:highlight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1" lang="en-US" sz="1300" spc="-1" strike="noStrike">
                <a:solidFill>
                  <a:srgbClr val="bf616a"/>
                </a:solidFill>
                <a:highlight>
                  <a:srgbClr val="f9f9f9"/>
                </a:highlight>
                <a:latin typeface="Courier New"/>
                <a:ea typeface="Courier New"/>
              </a:rPr>
              <a:t>[SEP]</a:t>
            </a:r>
            <a:endParaRPr b="0" lang="en-US" sz="13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1" lang="en-US" sz="1300" spc="-1" strike="noStrike">
                <a:solidFill>
                  <a:srgbClr val="bf616a"/>
                </a:solidFill>
                <a:highlight>
                  <a:srgbClr val="f9f9f9"/>
                </a:highlight>
                <a:latin typeface="Courier New"/>
                <a:ea typeface="Courier New"/>
              </a:rPr>
              <a:t>[CLS]</a:t>
            </a:r>
            <a:endParaRPr b="0" lang="en-US" sz="13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highlight>
                  <a:srgbClr val="f9f9f9"/>
                </a:highlight>
                <a:latin typeface="Open Sans"/>
                <a:ea typeface="Open Sans"/>
              </a:rPr>
              <a:t>拆字對應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9f9f9"/>
                </a:highlight>
                <a:latin typeface="Open Sans"/>
                <a:ea typeface="Open Sans"/>
              </a:rPr>
              <a:t>id :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97" name="Google Shape;156;p24_1" descr=""/>
          <p:cNvPicPr/>
          <p:nvPr/>
        </p:nvPicPr>
        <p:blipFill>
          <a:blip r:embed="rId1"/>
          <a:stretch/>
        </p:blipFill>
        <p:spPr>
          <a:xfrm>
            <a:off x="2053800" y="2127960"/>
            <a:ext cx="6957360" cy="175680"/>
          </a:xfrm>
          <a:prstGeom prst="rect">
            <a:avLst/>
          </a:prstGeom>
          <a:ln>
            <a:noFill/>
          </a:ln>
        </p:spPr>
      </p:pic>
      <p:pic>
        <p:nvPicPr>
          <p:cNvPr id="998" name="Google Shape;157;p24_1" descr=""/>
          <p:cNvPicPr/>
          <p:nvPr/>
        </p:nvPicPr>
        <p:blipFill>
          <a:blip r:embed="rId2"/>
          <a:stretch/>
        </p:blipFill>
        <p:spPr>
          <a:xfrm>
            <a:off x="2455200" y="2571840"/>
            <a:ext cx="1159560" cy="2476440"/>
          </a:xfrm>
          <a:prstGeom prst="rect">
            <a:avLst/>
          </a:prstGeom>
          <a:ln>
            <a:noFill/>
          </a:ln>
        </p:spPr>
      </p:pic>
      <p:sp>
        <p:nvSpPr>
          <p:cNvPr id="999" name="CustomShape 3"/>
          <p:cNvSpPr/>
          <p:nvPr/>
        </p:nvSpPr>
        <p:spPr>
          <a:xfrm>
            <a:off x="4159800" y="3686400"/>
            <a:ext cx="211932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此時三個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bank id</a:t>
            </a: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相同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CustomShape 1"/>
          <p:cNvSpPr/>
          <p:nvPr/>
        </p:nvSpPr>
        <p:spPr>
          <a:xfrm>
            <a:off x="311760" y="209880"/>
            <a:ext cx="8519760" cy="48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Load pre-trained model (weights)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'bert-base-uncased'</a:t>
            </a: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outputs :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last_hidden_​​state (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模型最後一層輸出的隱藏狀態序列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hidden_​​states (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每層輸出的模型隱藏狀態加上初始嵌入輸出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取出詞向量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連接最後四層，為每個標記提供一個詞向量，每個向量都有長度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4 x 768 = 3,072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將最後四層相加來創建詞向量</a:t>
            </a: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取出句子向量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平均每個標記的倒數第二個隱藏層，從而產生一個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768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長度的向量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01" name="Google Shape;164;p25_1" descr=""/>
          <p:cNvPicPr/>
          <p:nvPr/>
        </p:nvPicPr>
        <p:blipFill>
          <a:blip r:embed="rId1"/>
          <a:stretch/>
        </p:blipFill>
        <p:spPr>
          <a:xfrm>
            <a:off x="4946760" y="282960"/>
            <a:ext cx="3159360" cy="615600"/>
          </a:xfrm>
          <a:prstGeom prst="rect">
            <a:avLst/>
          </a:prstGeom>
          <a:ln>
            <a:noFill/>
          </a:ln>
        </p:spPr>
      </p:pic>
      <p:pic>
        <p:nvPicPr>
          <p:cNvPr id="1002" name="Google Shape;165;p25_1" descr=""/>
          <p:cNvPicPr/>
          <p:nvPr/>
        </p:nvPicPr>
        <p:blipFill>
          <a:blip r:embed="rId2"/>
          <a:stretch/>
        </p:blipFill>
        <p:spPr>
          <a:xfrm>
            <a:off x="1704240" y="1705320"/>
            <a:ext cx="3525840" cy="1006920"/>
          </a:xfrm>
          <a:prstGeom prst="rect">
            <a:avLst/>
          </a:prstGeom>
          <a:ln>
            <a:noFill/>
          </a:ln>
        </p:spPr>
      </p:pic>
      <p:pic>
        <p:nvPicPr>
          <p:cNvPr id="1003" name="Google Shape;166;p25_1" descr=""/>
          <p:cNvPicPr/>
          <p:nvPr/>
        </p:nvPicPr>
        <p:blipFill>
          <a:blip r:embed="rId3"/>
          <a:stretch/>
        </p:blipFill>
        <p:spPr>
          <a:xfrm>
            <a:off x="6366960" y="2080440"/>
            <a:ext cx="1932840" cy="256320"/>
          </a:xfrm>
          <a:prstGeom prst="rect">
            <a:avLst/>
          </a:prstGeom>
          <a:ln>
            <a:noFill/>
          </a:ln>
        </p:spPr>
      </p:pic>
      <p:sp>
        <p:nvSpPr>
          <p:cNvPr id="1004" name="CustomShape 2"/>
          <p:cNvSpPr/>
          <p:nvPr/>
        </p:nvSpPr>
        <p:spPr>
          <a:xfrm>
            <a:off x="5231160" y="2208960"/>
            <a:ext cx="1135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05" name="Google Shape;168;p25_2" descr=""/>
          <p:cNvPicPr/>
          <p:nvPr/>
        </p:nvPicPr>
        <p:blipFill>
          <a:blip r:embed="rId4"/>
          <a:stretch/>
        </p:blipFill>
        <p:spPr>
          <a:xfrm>
            <a:off x="7767720" y="3519000"/>
            <a:ext cx="1347840" cy="256320"/>
          </a:xfrm>
          <a:prstGeom prst="rect">
            <a:avLst/>
          </a:prstGeom>
          <a:ln>
            <a:noFill/>
          </a:ln>
        </p:spPr>
      </p:pic>
      <p:pic>
        <p:nvPicPr>
          <p:cNvPr id="1006" name="Google Shape;169;p25_2" descr=""/>
          <p:cNvPicPr/>
          <p:nvPr/>
        </p:nvPicPr>
        <p:blipFill>
          <a:blip r:embed="rId5"/>
          <a:stretch/>
        </p:blipFill>
        <p:spPr>
          <a:xfrm>
            <a:off x="3960360" y="3776040"/>
            <a:ext cx="1342440" cy="256320"/>
          </a:xfrm>
          <a:prstGeom prst="rect">
            <a:avLst/>
          </a:prstGeom>
          <a:ln>
            <a:noFill/>
          </a:ln>
        </p:spPr>
      </p:pic>
      <p:pic>
        <p:nvPicPr>
          <p:cNvPr id="1007" name="Google Shape;170;p25_1" descr=""/>
          <p:cNvPicPr/>
          <p:nvPr/>
        </p:nvPicPr>
        <p:blipFill>
          <a:blip r:embed="rId6"/>
          <a:stretch/>
        </p:blipFill>
        <p:spPr>
          <a:xfrm>
            <a:off x="3736800" y="4624560"/>
            <a:ext cx="3678480" cy="20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BERT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取文意嵌入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範例成果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09" name="CustomShape 2"/>
          <p:cNvSpPr/>
          <p:nvPr/>
        </p:nvSpPr>
        <p:spPr>
          <a:xfrm>
            <a:off x="311760" y="1266480"/>
            <a:ext cx="8519760" cy="38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將最後四層相加來創建詞向量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bank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向量間比較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計算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bank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向量之間的餘弦相似度以進行更精確的比較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"bank robber" vs "bank vault"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"bank robber" vs "river bank"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010" name="Google Shape;177;p26_1" descr=""/>
          <p:cNvPicPr/>
          <p:nvPr/>
        </p:nvPicPr>
        <p:blipFill>
          <a:blip r:embed="rId1"/>
          <a:stretch/>
        </p:blipFill>
        <p:spPr>
          <a:xfrm>
            <a:off x="2309400" y="2187360"/>
            <a:ext cx="4683600" cy="768240"/>
          </a:xfrm>
          <a:prstGeom prst="rect">
            <a:avLst/>
          </a:prstGeom>
          <a:ln>
            <a:noFill/>
          </a:ln>
        </p:spPr>
      </p:pic>
      <p:pic>
        <p:nvPicPr>
          <p:cNvPr id="1011" name="Google Shape;178;p26_1" descr=""/>
          <p:cNvPicPr/>
          <p:nvPr/>
        </p:nvPicPr>
        <p:blipFill>
          <a:blip r:embed="rId2"/>
          <a:stretch/>
        </p:blipFill>
        <p:spPr>
          <a:xfrm>
            <a:off x="2309400" y="3773160"/>
            <a:ext cx="3773160" cy="188280"/>
          </a:xfrm>
          <a:prstGeom prst="rect">
            <a:avLst/>
          </a:prstGeom>
          <a:ln>
            <a:noFill/>
          </a:ln>
        </p:spPr>
      </p:pic>
      <p:pic>
        <p:nvPicPr>
          <p:cNvPr id="1012" name="Google Shape;179;p26_1" descr=""/>
          <p:cNvPicPr/>
          <p:nvPr/>
        </p:nvPicPr>
        <p:blipFill>
          <a:blip r:embed="rId3"/>
          <a:stretch/>
        </p:blipFill>
        <p:spPr>
          <a:xfrm>
            <a:off x="2408040" y="4698360"/>
            <a:ext cx="3474360" cy="15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1727280" y="138960"/>
            <a:ext cx="367236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比對資料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(103)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1846440" y="1047600"/>
            <a:ext cx="5450040" cy="156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照片編號未在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資料中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__ 36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筆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照片編號錯誤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編號錯誤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中無編號欄位（南投縣—南投市）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08" name="Google Shape;94;p16_1" descr=""/>
          <p:cNvPicPr/>
          <p:nvPr/>
        </p:nvPicPr>
        <p:blipFill>
          <a:blip r:embed="rId1"/>
          <a:stretch/>
        </p:blipFill>
        <p:spPr>
          <a:xfrm>
            <a:off x="29160" y="0"/>
            <a:ext cx="1536840" cy="5142600"/>
          </a:xfrm>
          <a:prstGeom prst="rect">
            <a:avLst/>
          </a:prstGeom>
          <a:ln>
            <a:noFill/>
          </a:ln>
        </p:spPr>
      </p:pic>
      <p:grpSp>
        <p:nvGrpSpPr>
          <p:cNvPr id="509" name="Group 3"/>
          <p:cNvGrpSpPr/>
          <p:nvPr/>
        </p:nvGrpSpPr>
        <p:grpSpPr>
          <a:xfrm>
            <a:off x="1937160" y="2615400"/>
            <a:ext cx="6684840" cy="1080720"/>
            <a:chOff x="1937160" y="2615400"/>
            <a:chExt cx="6684840" cy="1080720"/>
          </a:xfrm>
        </p:grpSpPr>
        <p:pic>
          <p:nvPicPr>
            <p:cNvPr id="510" name="Google Shape;96;p16_1" descr=""/>
            <p:cNvPicPr/>
            <p:nvPr/>
          </p:nvPicPr>
          <p:blipFill>
            <a:blip r:embed="rId2"/>
            <a:stretch/>
          </p:blipFill>
          <p:spPr>
            <a:xfrm>
              <a:off x="1937160" y="2615400"/>
              <a:ext cx="6684840" cy="1080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11" name="CustomShape 4"/>
            <p:cNvSpPr/>
            <p:nvPr/>
          </p:nvSpPr>
          <p:spPr>
            <a:xfrm>
              <a:off x="7980840" y="3481920"/>
              <a:ext cx="641160" cy="214200"/>
            </a:xfrm>
            <a:prstGeom prst="rect">
              <a:avLst/>
            </a:prstGeom>
            <a:noFill/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12" name="Google Shape;98;p16_1" descr=""/>
          <p:cNvPicPr/>
          <p:nvPr/>
        </p:nvPicPr>
        <p:blipFill>
          <a:blip r:embed="rId3"/>
          <a:stretch/>
        </p:blipFill>
        <p:spPr>
          <a:xfrm>
            <a:off x="6942960" y="809280"/>
            <a:ext cx="1486440" cy="1451160"/>
          </a:xfrm>
          <a:prstGeom prst="rect">
            <a:avLst/>
          </a:prstGeom>
          <a:ln>
            <a:noFill/>
          </a:ln>
        </p:spPr>
      </p:pic>
      <p:pic>
        <p:nvPicPr>
          <p:cNvPr id="513" name="Google Shape;99;p16_1" descr=""/>
          <p:cNvPicPr/>
          <p:nvPr/>
        </p:nvPicPr>
        <p:blipFill>
          <a:blip r:embed="rId4"/>
          <a:stretch/>
        </p:blipFill>
        <p:spPr>
          <a:xfrm>
            <a:off x="1937160" y="3964320"/>
            <a:ext cx="6722280" cy="786240"/>
          </a:xfrm>
          <a:prstGeom prst="rect">
            <a:avLst/>
          </a:prstGeom>
          <a:ln>
            <a:noFill/>
          </a:ln>
        </p:spPr>
      </p:pic>
      <p:sp>
        <p:nvSpPr>
          <p:cNvPr id="514" name="CustomShape 5"/>
          <p:cNvSpPr/>
          <p:nvPr/>
        </p:nvSpPr>
        <p:spPr>
          <a:xfrm>
            <a:off x="1012680" y="116640"/>
            <a:ext cx="553320" cy="17388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6"/>
          <p:cNvSpPr/>
          <p:nvPr/>
        </p:nvSpPr>
        <p:spPr>
          <a:xfrm>
            <a:off x="917280" y="4538160"/>
            <a:ext cx="648720" cy="17388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7"/>
          <p:cNvSpPr/>
          <p:nvPr/>
        </p:nvSpPr>
        <p:spPr>
          <a:xfrm>
            <a:off x="932400" y="1780560"/>
            <a:ext cx="618840" cy="17388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BERT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取文意嵌入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流程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14" name="CustomShape 2"/>
          <p:cNvSpPr/>
          <p:nvPr/>
        </p:nvSpPr>
        <p:spPr>
          <a:xfrm>
            <a:off x="311760" y="1266480"/>
            <a:ext cx="773064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匯入選擇的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tokenizer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model ('bert-base-chinese','ckiplab/albert-tiny-chinese')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進行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tokenize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，得到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tokenized_ids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與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tokenized_attention_masks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經由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model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得到最終特徵值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15" name="Google Shape;186;p27_1" descr=""/>
          <p:cNvPicPr/>
          <p:nvPr/>
        </p:nvPicPr>
        <p:blipFill>
          <a:blip r:embed="rId1"/>
          <a:stretch/>
        </p:blipFill>
        <p:spPr>
          <a:xfrm>
            <a:off x="6515280" y="1222560"/>
            <a:ext cx="2463480" cy="128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ustomShape 1"/>
          <p:cNvSpPr/>
          <p:nvPr/>
        </p:nvSpPr>
        <p:spPr>
          <a:xfrm>
            <a:off x="311760" y="20052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BERT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取文意嵌入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實作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17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8" name="Google Shape;193;p28_1" descr=""/>
          <p:cNvPicPr/>
          <p:nvPr/>
        </p:nvPicPr>
        <p:blipFill>
          <a:blip r:embed="rId1"/>
          <a:stretch/>
        </p:blipFill>
        <p:spPr>
          <a:xfrm>
            <a:off x="639360" y="907920"/>
            <a:ext cx="8061840" cy="2132640"/>
          </a:xfrm>
          <a:prstGeom prst="rect">
            <a:avLst/>
          </a:prstGeom>
          <a:ln>
            <a:noFill/>
          </a:ln>
        </p:spPr>
      </p:pic>
      <p:pic>
        <p:nvPicPr>
          <p:cNvPr id="1019" name="Google Shape;194;p28_1" descr=""/>
          <p:cNvPicPr/>
          <p:nvPr/>
        </p:nvPicPr>
        <p:blipFill>
          <a:blip r:embed="rId2"/>
          <a:stretch/>
        </p:blipFill>
        <p:spPr>
          <a:xfrm>
            <a:off x="639360" y="3017160"/>
            <a:ext cx="8061840" cy="2036160"/>
          </a:xfrm>
          <a:prstGeom prst="rect">
            <a:avLst/>
          </a:prstGeom>
          <a:ln>
            <a:noFill/>
          </a:ln>
        </p:spPr>
      </p:pic>
      <p:pic>
        <p:nvPicPr>
          <p:cNvPr id="1020" name="Google Shape;195;p28_1" descr=""/>
          <p:cNvPicPr/>
          <p:nvPr/>
        </p:nvPicPr>
        <p:blipFill>
          <a:blip r:embed="rId3"/>
          <a:stretch/>
        </p:blipFill>
        <p:spPr>
          <a:xfrm>
            <a:off x="4572000" y="286560"/>
            <a:ext cx="4501800" cy="41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22" name="CustomShape 2"/>
          <p:cNvSpPr/>
          <p:nvPr/>
        </p:nvSpPr>
        <p:spPr>
          <a:xfrm>
            <a:off x="311760" y="1266480"/>
            <a:ext cx="8519760" cy="36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 marL="4572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總結：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6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學歷分類完成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學歷對於分類器影響不大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討論：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對於這樣取特徵的模式意見？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下週目標：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取經歷政見特徵，並分類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TextShape 1"/>
          <p:cNvSpPr txBox="1"/>
          <p:nvPr/>
        </p:nvSpPr>
        <p:spPr>
          <a:xfrm>
            <a:off x="1004040" y="1751760"/>
            <a:ext cx="7136280" cy="1022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_2022/1/18 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" name="TextShape 2"/>
          <p:cNvSpPr txBox="1"/>
          <p:nvPr/>
        </p:nvSpPr>
        <p:spPr>
          <a:xfrm>
            <a:off x="2137320" y="2850120"/>
            <a:ext cx="487008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Shape 1"/>
          <p:cNvSpPr txBox="1"/>
          <p:nvPr/>
        </p:nvSpPr>
        <p:spPr>
          <a:xfrm>
            <a:off x="311760" y="35028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TextShape 2"/>
          <p:cNvSpPr txBox="1"/>
          <p:nvPr/>
        </p:nvSpPr>
        <p:spPr>
          <a:xfrm>
            <a:off x="1288080" y="999360"/>
            <a:ext cx="5334120" cy="3670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60000"/>
          </a:bodyPr>
          <a:p>
            <a:pPr marL="457200" indent="-3553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學歷手動調整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學歷分析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經歷政見：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詞性分類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實體辨識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BERT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取文意嵌入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介紹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範例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實作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BERT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取文意嵌入實作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放入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SVM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分析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BERT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取文意嵌入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 BertModel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" name="TextShape 2"/>
          <p:cNvSpPr txBox="1"/>
          <p:nvPr/>
        </p:nvSpPr>
        <p:spPr>
          <a:xfrm>
            <a:off x="311760" y="1639080"/>
            <a:ext cx="8520120" cy="292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成果：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 batch_size = 8 )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須改善：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tokenized_ids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須先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torch.cat ,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再全部轉為統一一個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dataset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增加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list ,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存放每一筆特徵 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筆）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期待輸出：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9" name="Google Shape;80;p15_7" descr=""/>
          <p:cNvPicPr/>
          <p:nvPr/>
        </p:nvPicPr>
        <p:blipFill>
          <a:blip r:embed="rId1"/>
          <a:stretch/>
        </p:blipFill>
        <p:spPr>
          <a:xfrm>
            <a:off x="311760" y="1266480"/>
            <a:ext cx="5863320" cy="372600"/>
          </a:xfrm>
          <a:prstGeom prst="rect">
            <a:avLst/>
          </a:prstGeom>
          <a:ln>
            <a:noFill/>
          </a:ln>
        </p:spPr>
      </p:pic>
      <p:pic>
        <p:nvPicPr>
          <p:cNvPr id="1030" name="Google Shape;81;p15_6" descr=""/>
          <p:cNvPicPr/>
          <p:nvPr/>
        </p:nvPicPr>
        <p:blipFill>
          <a:blip r:embed="rId2"/>
          <a:stretch/>
        </p:blipFill>
        <p:spPr>
          <a:xfrm>
            <a:off x="890640" y="2236680"/>
            <a:ext cx="4476240" cy="742680"/>
          </a:xfrm>
          <a:prstGeom prst="rect">
            <a:avLst/>
          </a:prstGeom>
          <a:ln>
            <a:noFill/>
          </a:ln>
        </p:spPr>
      </p:pic>
      <p:grpSp>
        <p:nvGrpSpPr>
          <p:cNvPr id="1031" name="Group 3"/>
          <p:cNvGrpSpPr/>
          <p:nvPr/>
        </p:nvGrpSpPr>
        <p:grpSpPr>
          <a:xfrm>
            <a:off x="1005120" y="4333680"/>
            <a:ext cx="4476240" cy="742680"/>
            <a:chOff x="1005120" y="4333680"/>
            <a:chExt cx="4476240" cy="742680"/>
          </a:xfrm>
        </p:grpSpPr>
        <p:pic>
          <p:nvPicPr>
            <p:cNvPr id="1032" name="Google Shape;83;p15_2" descr=""/>
            <p:cNvPicPr/>
            <p:nvPr/>
          </p:nvPicPr>
          <p:blipFill>
            <a:blip r:embed="rId3"/>
            <a:stretch/>
          </p:blipFill>
          <p:spPr>
            <a:xfrm>
              <a:off x="1005120" y="4333680"/>
              <a:ext cx="4476240" cy="74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3" name="CustomShape 4"/>
            <p:cNvSpPr/>
            <p:nvPr/>
          </p:nvSpPr>
          <p:spPr>
            <a:xfrm>
              <a:off x="2717280" y="4460040"/>
              <a:ext cx="240120" cy="33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8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1034" name="CustomShape 5"/>
            <p:cNvSpPr/>
            <p:nvPr/>
          </p:nvSpPr>
          <p:spPr>
            <a:xfrm>
              <a:off x="2433240" y="4505400"/>
              <a:ext cx="167400" cy="19656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6"/>
            <p:cNvSpPr/>
            <p:nvPr/>
          </p:nvSpPr>
          <p:spPr>
            <a:xfrm flipH="1" rot="10800000">
              <a:off x="2561040" y="4629600"/>
              <a:ext cx="156240" cy="2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Debug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dataset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調整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檢查特徵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8" name="Google Shape;93;p16_1" descr=""/>
          <p:cNvPicPr/>
          <p:nvPr/>
        </p:nvPicPr>
        <p:blipFill>
          <a:blip r:embed="rId1"/>
          <a:stretch/>
        </p:blipFill>
        <p:spPr>
          <a:xfrm>
            <a:off x="2345760" y="897480"/>
            <a:ext cx="5559480" cy="1936080"/>
          </a:xfrm>
          <a:prstGeom prst="rect">
            <a:avLst/>
          </a:prstGeom>
          <a:ln>
            <a:noFill/>
          </a:ln>
        </p:spPr>
      </p:pic>
      <p:pic>
        <p:nvPicPr>
          <p:cNvPr id="1039" name="Google Shape;94;p16_2" descr=""/>
          <p:cNvPicPr/>
          <p:nvPr/>
        </p:nvPicPr>
        <p:blipFill>
          <a:blip r:embed="rId2"/>
          <a:stretch/>
        </p:blipFill>
        <p:spPr>
          <a:xfrm>
            <a:off x="2653560" y="3340440"/>
            <a:ext cx="4944240" cy="133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Result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TextShape 2"/>
          <p:cNvSpPr txBox="1"/>
          <p:nvPr/>
        </p:nvSpPr>
        <p:spPr>
          <a:xfrm>
            <a:off x="141480" y="1244520"/>
            <a:ext cx="31183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last_hidden_state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最後一層的輸出）：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經歷最終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768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特徵輸出：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2" name="Google Shape;101;p17_2" descr=""/>
          <p:cNvPicPr/>
          <p:nvPr/>
        </p:nvPicPr>
        <p:blipFill>
          <a:blip r:embed="rId1"/>
          <a:stretch/>
        </p:blipFill>
        <p:spPr>
          <a:xfrm>
            <a:off x="3305880" y="482400"/>
            <a:ext cx="5442840" cy="2578320"/>
          </a:xfrm>
          <a:prstGeom prst="rect">
            <a:avLst/>
          </a:prstGeom>
          <a:ln>
            <a:noFill/>
          </a:ln>
        </p:spPr>
      </p:pic>
      <p:pic>
        <p:nvPicPr>
          <p:cNvPr id="1043" name="Google Shape;102;p17_1" descr=""/>
          <p:cNvPicPr/>
          <p:nvPr/>
        </p:nvPicPr>
        <p:blipFill>
          <a:blip r:embed="rId2"/>
          <a:stretch/>
        </p:blipFill>
        <p:spPr>
          <a:xfrm>
            <a:off x="3332880" y="3232440"/>
            <a:ext cx="5388840" cy="1820160"/>
          </a:xfrm>
          <a:prstGeom prst="rect">
            <a:avLst/>
          </a:prstGeom>
          <a:ln>
            <a:noFill/>
          </a:ln>
        </p:spPr>
      </p:pic>
      <p:sp>
        <p:nvSpPr>
          <p:cNvPr id="1044" name="CustomShape 3"/>
          <p:cNvSpPr/>
          <p:nvPr/>
        </p:nvSpPr>
        <p:spPr>
          <a:xfrm>
            <a:off x="6617160" y="82080"/>
            <a:ext cx="201672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7408</a:t>
            </a: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筆 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512</a:t>
            </a: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長 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768</a:t>
            </a: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特徵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經歷與政見各別（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103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）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6" name="TextShape 2"/>
          <p:cNvSpPr txBox="1"/>
          <p:nvPr/>
        </p:nvSpPr>
        <p:spPr>
          <a:xfrm>
            <a:off x="311760" y="1266480"/>
            <a:ext cx="4259880" cy="1093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經歷：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7" name="Google Shape;110;p18_1" descr=""/>
          <p:cNvPicPr/>
          <p:nvPr/>
        </p:nvPicPr>
        <p:blipFill>
          <a:blip r:embed="rId1"/>
          <a:stretch/>
        </p:blipFill>
        <p:spPr>
          <a:xfrm>
            <a:off x="436680" y="2511360"/>
            <a:ext cx="4009680" cy="1399680"/>
          </a:xfrm>
          <a:prstGeom prst="rect">
            <a:avLst/>
          </a:prstGeom>
          <a:ln>
            <a:noFill/>
          </a:ln>
        </p:spPr>
      </p:pic>
      <p:sp>
        <p:nvSpPr>
          <p:cNvPr id="1048" name="TextShape 3"/>
          <p:cNvSpPr txBox="1"/>
          <p:nvPr/>
        </p:nvSpPr>
        <p:spPr>
          <a:xfrm>
            <a:off x="4729320" y="1266480"/>
            <a:ext cx="4259880" cy="1093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政見：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9" name="Google Shape;112;p18_2" descr=""/>
          <p:cNvPicPr/>
          <p:nvPr/>
        </p:nvPicPr>
        <p:blipFill>
          <a:blip r:embed="rId2"/>
          <a:stretch/>
        </p:blipFill>
        <p:spPr>
          <a:xfrm>
            <a:off x="4951080" y="2473560"/>
            <a:ext cx="4038120" cy="136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2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經歷與政見各別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+6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特徵 （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103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）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1" name="TextShape 2"/>
          <p:cNvSpPr txBox="1"/>
          <p:nvPr/>
        </p:nvSpPr>
        <p:spPr>
          <a:xfrm>
            <a:off x="311760" y="1266480"/>
            <a:ext cx="4259880" cy="3757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經歷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+6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僅六特徵：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TextShape 3"/>
          <p:cNvSpPr txBox="1"/>
          <p:nvPr/>
        </p:nvSpPr>
        <p:spPr>
          <a:xfrm>
            <a:off x="4729320" y="1266480"/>
            <a:ext cx="4259880" cy="2023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340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政見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+6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3" name="Google Shape;120;p19_1" descr=""/>
          <p:cNvPicPr/>
          <p:nvPr/>
        </p:nvPicPr>
        <p:blipFill>
          <a:blip r:embed="rId1"/>
          <a:stretch/>
        </p:blipFill>
        <p:spPr>
          <a:xfrm>
            <a:off x="356400" y="1734480"/>
            <a:ext cx="4086000" cy="1371240"/>
          </a:xfrm>
          <a:prstGeom prst="rect">
            <a:avLst/>
          </a:prstGeom>
          <a:ln>
            <a:noFill/>
          </a:ln>
        </p:spPr>
      </p:pic>
      <p:pic>
        <p:nvPicPr>
          <p:cNvPr id="1054" name="Google Shape;121;p19_2" descr=""/>
          <p:cNvPicPr/>
          <p:nvPr/>
        </p:nvPicPr>
        <p:blipFill>
          <a:blip r:embed="rId2"/>
          <a:stretch/>
        </p:blipFill>
        <p:spPr>
          <a:xfrm>
            <a:off x="2670120" y="3598920"/>
            <a:ext cx="3803760" cy="1366560"/>
          </a:xfrm>
          <a:prstGeom prst="rect">
            <a:avLst/>
          </a:prstGeom>
          <a:ln>
            <a:noFill/>
          </a:ln>
        </p:spPr>
      </p:pic>
      <p:pic>
        <p:nvPicPr>
          <p:cNvPr id="1055" name="Google Shape;122;p19_3" descr=""/>
          <p:cNvPicPr/>
          <p:nvPr/>
        </p:nvPicPr>
        <p:blipFill>
          <a:blip r:embed="rId3"/>
          <a:stretch/>
        </p:blipFill>
        <p:spPr>
          <a:xfrm>
            <a:off x="4975920" y="1772640"/>
            <a:ext cx="4000320" cy="129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187920" y="207000"/>
            <a:ext cx="354852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圖片長寬分佈圖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187920" y="1022400"/>
            <a:ext cx="4226040" cy="36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8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103 (13167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張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914400" indent="-3229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695d46"/>
                </a:solidFill>
                <a:latin typeface="Open Sans"/>
                <a:ea typeface="Open Sans"/>
              </a:rPr>
              <a:t>w &gt; 512 : 1874   ;   h &gt; 512 : 6209</a:t>
            </a:r>
            <a:endParaRPr b="0" lang="en-US" sz="1500" spc="-1" strike="noStrike">
              <a:latin typeface="Arial"/>
            </a:endParaRPr>
          </a:p>
          <a:p>
            <a:pPr marL="914400" indent="-3229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695d46"/>
                </a:solidFill>
                <a:latin typeface="Open Sans"/>
                <a:ea typeface="Open Sans"/>
              </a:rPr>
              <a:t>w &gt; 1024 : 84     ;   h &gt; 1024 : 588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19" name="Google Shape;109;p17_1" descr=""/>
          <p:cNvPicPr/>
          <p:nvPr/>
        </p:nvPicPr>
        <p:blipFill>
          <a:blip r:embed="rId1"/>
          <a:stretch/>
        </p:blipFill>
        <p:spPr>
          <a:xfrm>
            <a:off x="505080" y="1543320"/>
            <a:ext cx="3475440" cy="2409120"/>
          </a:xfrm>
          <a:prstGeom prst="rect">
            <a:avLst/>
          </a:prstGeom>
          <a:ln>
            <a:noFill/>
          </a:ln>
        </p:spPr>
      </p:pic>
      <p:sp>
        <p:nvSpPr>
          <p:cNvPr id="520" name="CustomShape 3"/>
          <p:cNvSpPr/>
          <p:nvPr/>
        </p:nvSpPr>
        <p:spPr>
          <a:xfrm>
            <a:off x="4602240" y="1022400"/>
            <a:ext cx="4226040" cy="37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107 (11308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張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914400" indent="-3229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695d46"/>
                </a:solidFill>
                <a:latin typeface="Open Sans"/>
                <a:ea typeface="Open Sans"/>
              </a:rPr>
              <a:t>w &gt; 512 : 1914   ;   h &gt; 512 : 5958</a:t>
            </a:r>
            <a:endParaRPr b="0" lang="en-US" sz="1500" spc="-1" strike="noStrike">
              <a:latin typeface="Arial"/>
            </a:endParaRPr>
          </a:p>
          <a:p>
            <a:pPr marL="914400" indent="-3229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695d46"/>
                </a:solidFill>
                <a:latin typeface="Open Sans"/>
                <a:ea typeface="Open Sans"/>
              </a:rPr>
              <a:t>w &gt; 1024 : 76     ;   h &gt; 1024 : 699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21" name="Google Shape;111;p17_1" descr=""/>
          <p:cNvPicPr/>
          <p:nvPr/>
        </p:nvPicPr>
        <p:blipFill>
          <a:blip r:embed="rId2"/>
          <a:stretch/>
        </p:blipFill>
        <p:spPr>
          <a:xfrm>
            <a:off x="4966920" y="1543320"/>
            <a:ext cx="3423240" cy="2409120"/>
          </a:xfrm>
          <a:prstGeom prst="rect">
            <a:avLst/>
          </a:prstGeom>
          <a:ln>
            <a:noFill/>
          </a:ln>
        </p:spPr>
      </p:pic>
      <p:sp>
        <p:nvSpPr>
          <p:cNvPr id="522" name="CustomShape 4"/>
          <p:cNvSpPr/>
          <p:nvPr/>
        </p:nvSpPr>
        <p:spPr>
          <a:xfrm>
            <a:off x="114840" y="4582440"/>
            <a:ext cx="151776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2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經歷與政見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+6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特徵 （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103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）</a:t>
            </a:r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8" name="Google Shape;129;p20_1" descr=""/>
          <p:cNvPicPr/>
          <p:nvPr/>
        </p:nvPicPr>
        <p:blipFill>
          <a:blip r:embed="rId1"/>
          <a:stretch/>
        </p:blipFill>
        <p:spPr>
          <a:xfrm>
            <a:off x="2746440" y="3305160"/>
            <a:ext cx="3650760" cy="1303560"/>
          </a:xfrm>
          <a:prstGeom prst="rect">
            <a:avLst/>
          </a:prstGeom>
          <a:ln>
            <a:noFill/>
          </a:ln>
        </p:spPr>
      </p:pic>
      <p:pic>
        <p:nvPicPr>
          <p:cNvPr id="1059" name="Google Shape;130;p20_1" descr=""/>
          <p:cNvPicPr/>
          <p:nvPr/>
        </p:nvPicPr>
        <p:blipFill>
          <a:blip r:embed="rId2"/>
          <a:stretch/>
        </p:blipFill>
        <p:spPr>
          <a:xfrm>
            <a:off x="2265840" y="1315080"/>
            <a:ext cx="4611600" cy="182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經歷與政見各別（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107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）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TextShape 2"/>
          <p:cNvSpPr txBox="1"/>
          <p:nvPr/>
        </p:nvSpPr>
        <p:spPr>
          <a:xfrm>
            <a:off x="311760" y="1266480"/>
            <a:ext cx="4259880" cy="1093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經歷：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2" name="TextShape 3"/>
          <p:cNvSpPr txBox="1"/>
          <p:nvPr/>
        </p:nvSpPr>
        <p:spPr>
          <a:xfrm>
            <a:off x="4729320" y="1266480"/>
            <a:ext cx="4259880" cy="1093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政見：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3" name="Google Shape;138;p21_1" descr=""/>
          <p:cNvPicPr/>
          <p:nvPr/>
        </p:nvPicPr>
        <p:blipFill>
          <a:blip r:embed="rId1"/>
          <a:stretch/>
        </p:blipFill>
        <p:spPr>
          <a:xfrm>
            <a:off x="5077080" y="2415960"/>
            <a:ext cx="3962160" cy="1323720"/>
          </a:xfrm>
          <a:prstGeom prst="rect">
            <a:avLst/>
          </a:prstGeom>
          <a:ln>
            <a:noFill/>
          </a:ln>
        </p:spPr>
      </p:pic>
      <p:pic>
        <p:nvPicPr>
          <p:cNvPr id="1064" name="Google Shape;139;p21_1" descr=""/>
          <p:cNvPicPr/>
          <p:nvPr/>
        </p:nvPicPr>
        <p:blipFill>
          <a:blip r:embed="rId2"/>
          <a:stretch/>
        </p:blipFill>
        <p:spPr>
          <a:xfrm>
            <a:off x="246240" y="2524680"/>
            <a:ext cx="3895200" cy="132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2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經歷與政見各別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+6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特徵 （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107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）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6" name="TextShape 2"/>
          <p:cNvSpPr txBox="1"/>
          <p:nvPr/>
        </p:nvSpPr>
        <p:spPr>
          <a:xfrm>
            <a:off x="311760" y="1266480"/>
            <a:ext cx="4259880" cy="3757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經歷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+6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僅六特徵：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7" name="TextShape 3"/>
          <p:cNvSpPr txBox="1"/>
          <p:nvPr/>
        </p:nvSpPr>
        <p:spPr>
          <a:xfrm>
            <a:off x="4729320" y="1266480"/>
            <a:ext cx="4259880" cy="2023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340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政見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+6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8" name="Google Shape;147;p22_1" descr=""/>
          <p:cNvPicPr/>
          <p:nvPr/>
        </p:nvPicPr>
        <p:blipFill>
          <a:blip r:embed="rId1"/>
          <a:stretch/>
        </p:blipFill>
        <p:spPr>
          <a:xfrm>
            <a:off x="4937760" y="1731600"/>
            <a:ext cx="3962160" cy="1352160"/>
          </a:xfrm>
          <a:prstGeom prst="rect">
            <a:avLst/>
          </a:prstGeom>
          <a:ln>
            <a:noFill/>
          </a:ln>
        </p:spPr>
      </p:pic>
      <p:pic>
        <p:nvPicPr>
          <p:cNvPr id="1069" name="Google Shape;148;p22_1" descr=""/>
          <p:cNvPicPr/>
          <p:nvPr/>
        </p:nvPicPr>
        <p:blipFill>
          <a:blip r:embed="rId2"/>
          <a:stretch/>
        </p:blipFill>
        <p:spPr>
          <a:xfrm>
            <a:off x="2620080" y="3663720"/>
            <a:ext cx="3903480" cy="1315800"/>
          </a:xfrm>
          <a:prstGeom prst="rect">
            <a:avLst/>
          </a:prstGeom>
          <a:ln>
            <a:noFill/>
          </a:ln>
        </p:spPr>
      </p:pic>
      <p:pic>
        <p:nvPicPr>
          <p:cNvPr id="1070" name="Google Shape;149;p22_3" descr=""/>
          <p:cNvPicPr/>
          <p:nvPr/>
        </p:nvPicPr>
        <p:blipFill>
          <a:blip r:embed="rId3"/>
          <a:stretch/>
        </p:blipFill>
        <p:spPr>
          <a:xfrm>
            <a:off x="718560" y="1731600"/>
            <a:ext cx="3655800" cy="135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2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經歷與政見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+6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特徵 （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107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）</a:t>
            </a:r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2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3" name="Google Shape;156;p23_1" descr=""/>
          <p:cNvPicPr/>
          <p:nvPr/>
        </p:nvPicPr>
        <p:blipFill>
          <a:blip r:embed="rId1"/>
          <a:stretch/>
        </p:blipFill>
        <p:spPr>
          <a:xfrm>
            <a:off x="2567160" y="3573720"/>
            <a:ext cx="4009680" cy="1361880"/>
          </a:xfrm>
          <a:prstGeom prst="rect">
            <a:avLst/>
          </a:prstGeom>
          <a:ln>
            <a:noFill/>
          </a:ln>
        </p:spPr>
      </p:pic>
      <p:pic>
        <p:nvPicPr>
          <p:cNvPr id="1074" name="Google Shape;157;p23_1" descr=""/>
          <p:cNvPicPr/>
          <p:nvPr/>
        </p:nvPicPr>
        <p:blipFill>
          <a:blip r:embed="rId2"/>
          <a:stretch/>
        </p:blipFill>
        <p:spPr>
          <a:xfrm>
            <a:off x="1690560" y="1207800"/>
            <a:ext cx="5762520" cy="230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6" name="TextShape 2"/>
          <p:cNvSpPr txBox="1"/>
          <p:nvPr/>
        </p:nvSpPr>
        <p:spPr>
          <a:xfrm>
            <a:off x="311760" y="1266480"/>
            <a:ext cx="8520120" cy="3634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 marL="4572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總結：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前五特徵比重佔十分大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是否因特徵數過多，導致結果發散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討論：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是否要換分類器？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下週目標：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圖片特徵加入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151560" y="138960"/>
            <a:ext cx="3504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1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實際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CenterCrop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變化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24" name="Google Shape;118;p18_1" descr=""/>
          <p:cNvPicPr/>
          <p:nvPr/>
        </p:nvPicPr>
        <p:blipFill>
          <a:blip r:embed="rId1"/>
          <a:stretch/>
        </p:blipFill>
        <p:spPr>
          <a:xfrm>
            <a:off x="4011120" y="3069720"/>
            <a:ext cx="1219680" cy="1219680"/>
          </a:xfrm>
          <a:prstGeom prst="rect">
            <a:avLst/>
          </a:prstGeom>
          <a:ln>
            <a:noFill/>
          </a:ln>
        </p:spPr>
      </p:pic>
      <p:pic>
        <p:nvPicPr>
          <p:cNvPr id="525" name="Google Shape;119;p18_1" descr=""/>
          <p:cNvPicPr/>
          <p:nvPr/>
        </p:nvPicPr>
        <p:blipFill>
          <a:blip r:embed="rId2"/>
          <a:stretch/>
        </p:blipFill>
        <p:spPr>
          <a:xfrm>
            <a:off x="1501200" y="3082680"/>
            <a:ext cx="1219680" cy="1194120"/>
          </a:xfrm>
          <a:prstGeom prst="rect">
            <a:avLst/>
          </a:prstGeom>
          <a:ln>
            <a:noFill/>
          </a:ln>
        </p:spPr>
      </p:pic>
      <p:sp>
        <p:nvSpPr>
          <p:cNvPr id="526" name="CustomShape 2"/>
          <p:cNvSpPr/>
          <p:nvPr/>
        </p:nvSpPr>
        <p:spPr>
          <a:xfrm>
            <a:off x="2721960" y="3680280"/>
            <a:ext cx="128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3"/>
          <p:cNvSpPr/>
          <p:nvPr/>
        </p:nvSpPr>
        <p:spPr>
          <a:xfrm>
            <a:off x="1729440" y="4421880"/>
            <a:ext cx="76356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95*93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3998520" y="4465440"/>
            <a:ext cx="114624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1024*1024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29" name="Google Shape;123;p18_1" descr=""/>
          <p:cNvPicPr/>
          <p:nvPr/>
        </p:nvPicPr>
        <p:blipFill>
          <a:blip r:embed="rId3"/>
          <a:stretch/>
        </p:blipFill>
        <p:spPr>
          <a:xfrm>
            <a:off x="4011120" y="1033200"/>
            <a:ext cx="1219680" cy="1219680"/>
          </a:xfrm>
          <a:prstGeom prst="rect">
            <a:avLst/>
          </a:prstGeom>
          <a:ln>
            <a:noFill/>
          </a:ln>
        </p:spPr>
      </p:pic>
      <p:pic>
        <p:nvPicPr>
          <p:cNvPr id="530" name="Google Shape;124;p18_1" descr=""/>
          <p:cNvPicPr/>
          <p:nvPr/>
        </p:nvPicPr>
        <p:blipFill>
          <a:blip r:embed="rId4"/>
          <a:stretch/>
        </p:blipFill>
        <p:spPr>
          <a:xfrm>
            <a:off x="1582200" y="902160"/>
            <a:ext cx="1086840" cy="1482120"/>
          </a:xfrm>
          <a:prstGeom prst="rect">
            <a:avLst/>
          </a:prstGeom>
          <a:ln>
            <a:noFill/>
          </a:ln>
        </p:spPr>
      </p:pic>
      <p:sp>
        <p:nvSpPr>
          <p:cNvPr id="531" name="CustomShape 5"/>
          <p:cNvSpPr/>
          <p:nvPr/>
        </p:nvSpPr>
        <p:spPr>
          <a:xfrm>
            <a:off x="2670120" y="1643760"/>
            <a:ext cx="1339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6"/>
          <p:cNvSpPr/>
          <p:nvPr/>
        </p:nvSpPr>
        <p:spPr>
          <a:xfrm>
            <a:off x="1538280" y="2371680"/>
            <a:ext cx="114624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1559*2126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3" name="CustomShape 7"/>
          <p:cNvSpPr/>
          <p:nvPr/>
        </p:nvSpPr>
        <p:spPr>
          <a:xfrm>
            <a:off x="3998520" y="2371680"/>
            <a:ext cx="114624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1024*1024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4" name="CustomShape 8"/>
          <p:cNvSpPr/>
          <p:nvPr/>
        </p:nvSpPr>
        <p:spPr>
          <a:xfrm>
            <a:off x="5232240" y="1643760"/>
            <a:ext cx="1339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9"/>
          <p:cNvSpPr/>
          <p:nvPr/>
        </p:nvSpPr>
        <p:spPr>
          <a:xfrm>
            <a:off x="5182560" y="3680280"/>
            <a:ext cx="1389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36" name="Google Shape;131;p18_1" descr=""/>
          <p:cNvPicPr/>
          <p:nvPr/>
        </p:nvPicPr>
        <p:blipFill>
          <a:blip r:embed="rId5"/>
          <a:stretch/>
        </p:blipFill>
        <p:spPr>
          <a:xfrm>
            <a:off x="6573240" y="1033200"/>
            <a:ext cx="1219680" cy="1219680"/>
          </a:xfrm>
          <a:prstGeom prst="rect">
            <a:avLst/>
          </a:prstGeom>
          <a:ln>
            <a:noFill/>
          </a:ln>
        </p:spPr>
      </p:pic>
      <p:pic>
        <p:nvPicPr>
          <p:cNvPr id="537" name="Google Shape;130;p18_1" descr=""/>
          <p:cNvPicPr/>
          <p:nvPr/>
        </p:nvPicPr>
        <p:blipFill>
          <a:blip r:embed="rId6"/>
          <a:stretch/>
        </p:blipFill>
        <p:spPr>
          <a:xfrm>
            <a:off x="6573240" y="3069720"/>
            <a:ext cx="1219680" cy="1219680"/>
          </a:xfrm>
          <a:prstGeom prst="rect">
            <a:avLst/>
          </a:prstGeom>
          <a:ln>
            <a:noFill/>
          </a:ln>
        </p:spPr>
      </p:pic>
      <p:sp>
        <p:nvSpPr>
          <p:cNvPr id="538" name="CustomShape 10"/>
          <p:cNvSpPr/>
          <p:nvPr/>
        </p:nvSpPr>
        <p:spPr>
          <a:xfrm>
            <a:off x="6693120" y="4465440"/>
            <a:ext cx="98028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512*512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9" name="CustomShape 11"/>
          <p:cNvSpPr/>
          <p:nvPr/>
        </p:nvSpPr>
        <p:spPr>
          <a:xfrm>
            <a:off x="6693120" y="2385360"/>
            <a:ext cx="98028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512*512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資料總數（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103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）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311760" y="1266480"/>
            <a:ext cx="425916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篩選長寬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皆小於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1024)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12578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張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拿掉不在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者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12544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張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4a86e8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4a86e8"/>
                </a:solidFill>
                <a:latin typeface="Open Sans"/>
                <a:ea typeface="Open Sans"/>
              </a:rPr>
              <a:t>正資料集 </a:t>
            </a:r>
            <a:r>
              <a:rPr b="0" lang="en-US" sz="1400" spc="-1" strike="noStrike">
                <a:solidFill>
                  <a:srgbClr val="4a86e8"/>
                </a:solidFill>
                <a:latin typeface="Open Sans"/>
                <a:ea typeface="Open Sans"/>
              </a:rPr>
              <a:t>: 7007   ;    </a:t>
            </a:r>
            <a:r>
              <a:rPr b="0" lang="zh-TW" sz="1400" spc="-1" strike="noStrike">
                <a:solidFill>
                  <a:srgbClr val="4a86e8"/>
                </a:solidFill>
                <a:latin typeface="Open Sans"/>
                <a:ea typeface="Open Sans"/>
              </a:rPr>
              <a:t>負資料集 </a:t>
            </a:r>
            <a:r>
              <a:rPr b="0" lang="en-US" sz="1400" spc="-1" strike="noStrike">
                <a:solidFill>
                  <a:srgbClr val="4a86e8"/>
                </a:solidFill>
                <a:latin typeface="Open Sans"/>
                <a:ea typeface="Open Sans"/>
              </a:rPr>
              <a:t>: 5537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42" name="Google Shape;140;p19_1" descr=""/>
          <p:cNvPicPr/>
          <p:nvPr/>
        </p:nvPicPr>
        <p:blipFill>
          <a:blip r:embed="rId1"/>
          <a:stretch/>
        </p:blipFill>
        <p:spPr>
          <a:xfrm>
            <a:off x="5110560" y="1968840"/>
            <a:ext cx="2359080" cy="264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183240" y="145080"/>
            <a:ext cx="265536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照片前處理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183240" y="784080"/>
            <a:ext cx="3941280" cy="41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取出背景色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(getpixel)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x = 1 ; y = 1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最左上角的點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resize (w,h) = (1024*w/h,1024)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填充至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1024*1024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w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若為奇數，則中心偏右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r>
              <a:rPr b="0" lang="en-US" sz="1600" spc="-1" strike="noStrike">
                <a:solidFill>
                  <a:srgbClr val="695d46"/>
                </a:solidFill>
                <a:latin typeface="Arial"/>
                <a:ea typeface="Arial"/>
              </a:rPr>
              <a:t>pixel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grpSp>
        <p:nvGrpSpPr>
          <p:cNvPr id="545" name="Group 3"/>
          <p:cNvGrpSpPr/>
          <p:nvPr/>
        </p:nvGrpSpPr>
        <p:grpSpPr>
          <a:xfrm>
            <a:off x="4638240" y="358560"/>
            <a:ext cx="3659760" cy="1743480"/>
            <a:chOff x="4638240" y="358560"/>
            <a:chExt cx="3659760" cy="1743480"/>
          </a:xfrm>
        </p:grpSpPr>
        <p:pic>
          <p:nvPicPr>
            <p:cNvPr id="546" name="Google Shape;148;p20_1" descr=""/>
            <p:cNvPicPr/>
            <p:nvPr/>
          </p:nvPicPr>
          <p:blipFill>
            <a:blip r:embed="rId1"/>
            <a:stretch/>
          </p:blipFill>
          <p:spPr>
            <a:xfrm>
              <a:off x="4638240" y="612720"/>
              <a:ext cx="1154160" cy="1130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7" name="Google Shape;149;p20_1" descr=""/>
            <p:cNvPicPr/>
            <p:nvPr/>
          </p:nvPicPr>
          <p:blipFill>
            <a:blip r:embed="rId2"/>
            <a:stretch/>
          </p:blipFill>
          <p:spPr>
            <a:xfrm>
              <a:off x="7216200" y="358560"/>
              <a:ext cx="1009080" cy="1376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8" name="CustomShape 4"/>
            <p:cNvSpPr/>
            <p:nvPr/>
          </p:nvSpPr>
          <p:spPr>
            <a:xfrm>
              <a:off x="4683600" y="1735920"/>
              <a:ext cx="1154160" cy="36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sp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-US" sz="105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</a:rPr>
                <a:t>(255, 255, 255)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549" name="CustomShape 5"/>
            <p:cNvSpPr/>
            <p:nvPr/>
          </p:nvSpPr>
          <p:spPr>
            <a:xfrm>
              <a:off x="7143840" y="1735920"/>
              <a:ext cx="1154160" cy="36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sp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-US" sz="105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</a:rPr>
                <a:t>(208, 208, 208)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550" name="Group 6"/>
          <p:cNvGrpSpPr/>
          <p:nvPr/>
        </p:nvGrpSpPr>
        <p:grpSpPr>
          <a:xfrm>
            <a:off x="4125240" y="2764800"/>
            <a:ext cx="4685400" cy="1999800"/>
            <a:chOff x="4125240" y="2764800"/>
            <a:chExt cx="4685400" cy="1999800"/>
          </a:xfrm>
        </p:grpSpPr>
        <p:sp>
          <p:nvSpPr>
            <p:cNvPr id="551" name="CustomShape 7"/>
            <p:cNvSpPr/>
            <p:nvPr/>
          </p:nvSpPr>
          <p:spPr>
            <a:xfrm>
              <a:off x="4125240" y="2764800"/>
              <a:ext cx="4685400" cy="199980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52" name="Google Shape;154;p20_1" descr=""/>
            <p:cNvPicPr/>
            <p:nvPr/>
          </p:nvPicPr>
          <p:blipFill>
            <a:blip r:embed="rId3"/>
            <a:stretch/>
          </p:blipFill>
          <p:spPr>
            <a:xfrm>
              <a:off x="7143840" y="3335400"/>
              <a:ext cx="1154160" cy="1154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3" name="Google Shape;155;p20_1" descr=""/>
            <p:cNvPicPr/>
            <p:nvPr/>
          </p:nvPicPr>
          <p:blipFill>
            <a:blip r:embed="rId4"/>
            <a:stretch/>
          </p:blipFill>
          <p:spPr>
            <a:xfrm>
              <a:off x="4638240" y="3298680"/>
              <a:ext cx="1154160" cy="115416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Model_data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11760" y="1674360"/>
            <a:ext cx="8519400" cy="27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data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總數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12544 (</a:t>
            </a:r>
            <a:r>
              <a:rPr b="0" lang="zh-TW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正資料集 </a:t>
            </a:r>
            <a:r>
              <a:rPr b="0" lang="en-US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: 7007   ;    </a:t>
            </a:r>
            <a:r>
              <a:rPr b="0" lang="zh-TW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負資料集 </a:t>
            </a:r>
            <a:r>
              <a:rPr b="0" lang="en-US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: 5537)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sklearn_train_test_split(test_size=0.2)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train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10035 (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正資料集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 5561  ;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負資料集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4474)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dev 2509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(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正資料集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 1446  ;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負資料集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1063)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Model_difficulty (Colab)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GPU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的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VRAM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調整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600" spc="-1" strike="noStrike">
                <a:solidFill>
                  <a:srgbClr val="695d46"/>
                </a:solidFill>
                <a:latin typeface="Arial"/>
                <a:ea typeface="Arial"/>
              </a:rPr>
              <a:t>batch size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Arial"/>
                <a:ea typeface="Arial"/>
              </a:rPr>
              <a:t>圖片大小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Arial"/>
                <a:ea typeface="Arial"/>
              </a:rPr>
              <a:t>training </a:t>
            </a:r>
            <a:r>
              <a:rPr b="0" lang="zh-TW" sz="1600" spc="-1" strike="noStrike">
                <a:solidFill>
                  <a:srgbClr val="695d46"/>
                </a:solidFill>
                <a:latin typeface="Arial"/>
                <a:ea typeface="Arial"/>
              </a:rPr>
              <a:t>時間很長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Arial"/>
                <a:ea typeface="Arial"/>
              </a:rPr>
              <a:t>bug</a:t>
            </a:r>
            <a:r>
              <a:rPr b="0" lang="zh-TW" sz="1600" spc="-1" strike="noStrike">
                <a:solidFill>
                  <a:srgbClr val="695d46"/>
                </a:solidFill>
                <a:latin typeface="Arial"/>
                <a:ea typeface="Arial"/>
              </a:rPr>
              <a:t>跑了 </a:t>
            </a:r>
            <a:r>
              <a:rPr b="0" lang="en-US" sz="1600" spc="-1" strike="noStrike">
                <a:solidFill>
                  <a:srgbClr val="695d46"/>
                </a:solidFill>
                <a:latin typeface="Arial"/>
                <a:ea typeface="Arial"/>
              </a:rPr>
              <a:t>30min </a:t>
            </a:r>
            <a:r>
              <a:rPr b="0" lang="zh-TW" sz="1600" spc="-1" strike="noStrike">
                <a:solidFill>
                  <a:srgbClr val="695d46"/>
                </a:solidFill>
                <a:latin typeface="Arial"/>
                <a:ea typeface="Arial"/>
              </a:rPr>
              <a:t>才出現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58" name="Google Shape;168;p22_1" descr=""/>
          <p:cNvPicPr/>
          <p:nvPr/>
        </p:nvPicPr>
        <p:blipFill>
          <a:blip r:embed="rId1"/>
          <a:stretch/>
        </p:blipFill>
        <p:spPr>
          <a:xfrm>
            <a:off x="5030280" y="2207520"/>
            <a:ext cx="2715840" cy="1419120"/>
          </a:xfrm>
          <a:prstGeom prst="rect">
            <a:avLst/>
          </a:prstGeom>
          <a:ln>
            <a:noFill/>
          </a:ln>
        </p:spPr>
      </p:pic>
      <p:pic>
        <p:nvPicPr>
          <p:cNvPr id="559" name="Google Shape;169;p22_1" descr=""/>
          <p:cNvPicPr/>
          <p:nvPr/>
        </p:nvPicPr>
        <p:blipFill>
          <a:blip r:embed="rId2"/>
          <a:stretch/>
        </p:blipFill>
        <p:spPr>
          <a:xfrm>
            <a:off x="688320" y="3620520"/>
            <a:ext cx="5815080" cy="114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311760" y="112680"/>
            <a:ext cx="190548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Result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311760" y="734400"/>
            <a:ext cx="8238600" cy="13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73680">
              <a:lnSpc>
                <a:spcPct val="13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55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Resize(128, 128)</a:t>
            </a:r>
            <a:endParaRPr b="0" lang="en-US" sz="1550" spc="-1" strike="noStrike">
              <a:latin typeface="Arial"/>
            </a:endParaRPr>
          </a:p>
          <a:p>
            <a:pPr marL="457200" indent="-360720">
              <a:lnSpc>
                <a:spcPct val="13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35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Train_loader batch_size=64 ; Dev_loader batch_size=512</a:t>
            </a:r>
            <a:endParaRPr b="0" lang="en-US" sz="1350" spc="-1" strike="noStrike">
              <a:latin typeface="Arial"/>
            </a:endParaRPr>
          </a:p>
          <a:p>
            <a:pPr marL="457200" indent="-342000">
              <a:lnSpc>
                <a:spcPct val="13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35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epochs=3 ; </a:t>
            </a:r>
            <a:r>
              <a:rPr b="0" lang="zh-TW" sz="135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耗時 </a:t>
            </a:r>
            <a:r>
              <a:rPr b="0" lang="en-US" sz="135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: </a:t>
            </a:r>
            <a:r>
              <a:rPr b="0" lang="en-US" sz="13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1:12:30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562" name="Google Shape;176;p23_1" descr=""/>
          <p:cNvPicPr/>
          <p:nvPr/>
        </p:nvPicPr>
        <p:blipFill>
          <a:blip r:embed="rId1"/>
          <a:stretch/>
        </p:blipFill>
        <p:spPr>
          <a:xfrm>
            <a:off x="558360" y="2147760"/>
            <a:ext cx="3675600" cy="2646720"/>
          </a:xfrm>
          <a:prstGeom prst="rect">
            <a:avLst/>
          </a:prstGeom>
          <a:ln>
            <a:noFill/>
          </a:ln>
        </p:spPr>
      </p:pic>
      <p:pic>
        <p:nvPicPr>
          <p:cNvPr id="563" name="Google Shape;177;p23_1" descr=""/>
          <p:cNvPicPr/>
          <p:nvPr/>
        </p:nvPicPr>
        <p:blipFill>
          <a:blip r:embed="rId2"/>
          <a:stretch/>
        </p:blipFill>
        <p:spPr>
          <a:xfrm>
            <a:off x="4825440" y="2147760"/>
            <a:ext cx="3675600" cy="264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79160" y="350280"/>
            <a:ext cx="85190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數據整理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923760" y="1193400"/>
            <a:ext cx="3555360" cy="33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8000"/>
          </a:bodyPr>
          <a:p>
            <a:pPr marL="457200" indent="-3416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全部縣市：</a:t>
            </a:r>
            <a:endParaRPr b="0" lang="en-US" sz="18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總人數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14506 </a:t>
            </a:r>
            <a:endParaRPr b="0" lang="en-US" sz="16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7848 </a:t>
            </a:r>
            <a:endParaRPr b="0" lang="en-US" sz="16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6271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416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台北市：</a:t>
            </a:r>
            <a:endParaRPr b="0" lang="en-US" sz="1800" spc="-1" strike="noStrike">
              <a:latin typeface="Arial"/>
            </a:endParaRPr>
          </a:p>
          <a:p>
            <a:pPr lvl="1" marL="914400" indent="-3034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總人數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881 </a:t>
            </a:r>
            <a:endParaRPr b="0" lang="en-US" sz="1600" spc="-1" strike="noStrike">
              <a:latin typeface="Arial"/>
            </a:endParaRPr>
          </a:p>
          <a:p>
            <a:pPr lvl="1" marL="914400" indent="-3034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455 </a:t>
            </a:r>
            <a:endParaRPr b="0" lang="en-US" sz="1600" spc="-1" strike="noStrike">
              <a:latin typeface="Arial"/>
            </a:endParaRPr>
          </a:p>
          <a:p>
            <a:pPr lvl="1" marL="914400" indent="-3034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426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29" name="Google Shape;74;p14" descr=""/>
          <p:cNvPicPr/>
          <p:nvPr/>
        </p:nvPicPr>
        <p:blipFill>
          <a:blip r:embed="rId1"/>
          <a:stretch/>
        </p:blipFill>
        <p:spPr>
          <a:xfrm>
            <a:off x="4055760" y="1015200"/>
            <a:ext cx="4860000" cy="3301200"/>
          </a:xfrm>
          <a:prstGeom prst="rect">
            <a:avLst/>
          </a:prstGeom>
          <a:ln>
            <a:noFill/>
          </a:ln>
        </p:spPr>
      </p:pic>
      <p:sp>
        <p:nvSpPr>
          <p:cNvPr id="430" name="CustomShape 3"/>
          <p:cNvSpPr/>
          <p:nvPr/>
        </p:nvSpPr>
        <p:spPr>
          <a:xfrm>
            <a:off x="4035960" y="998280"/>
            <a:ext cx="457560" cy="3400920"/>
          </a:xfrm>
          <a:prstGeom prst="rect">
            <a:avLst/>
          </a:prstGeom>
          <a:noFill/>
          <a:ln w="93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4"/>
          <p:cNvSpPr/>
          <p:nvPr/>
        </p:nvSpPr>
        <p:spPr>
          <a:xfrm>
            <a:off x="6039000" y="998280"/>
            <a:ext cx="203040" cy="3400920"/>
          </a:xfrm>
          <a:prstGeom prst="rect">
            <a:avLst/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5"/>
          <p:cNvSpPr/>
          <p:nvPr/>
        </p:nvSpPr>
        <p:spPr>
          <a:xfrm>
            <a:off x="5164920" y="998280"/>
            <a:ext cx="203040" cy="3400920"/>
          </a:xfrm>
          <a:prstGeom prst="rect">
            <a:avLst/>
          </a:prstGeom>
          <a:noFill/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6"/>
          <p:cNvSpPr/>
          <p:nvPr/>
        </p:nvSpPr>
        <p:spPr>
          <a:xfrm>
            <a:off x="4749840" y="998280"/>
            <a:ext cx="181080" cy="3400920"/>
          </a:xfrm>
          <a:prstGeom prst="rect">
            <a:avLst/>
          </a:prstGeom>
          <a:noFill/>
          <a:ln w="9360">
            <a:solidFill>
              <a:schemeClr val="accent5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676080" y="1258920"/>
            <a:ext cx="4743360" cy="34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改善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Resnet model: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Resize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大小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3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transforms.Normalize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hypter parameters_</a:t>
            </a:r>
            <a:r>
              <a:rPr b="0" lang="en-US" sz="140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weights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901"/>
              </a:spcBef>
              <a:buClr>
                <a:srgbClr val="695d46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比較前處理是否有效果：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Courier New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不前處理直接丟 比照成果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901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highlight>
                  <a:srgbClr val="fffffe"/>
                </a:highlight>
                <a:latin typeface="Open Sans"/>
                <a:ea typeface="Open Sans"/>
              </a:rPr>
              <a:t>額外方法：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e"/>
                </a:highlight>
                <a:latin typeface="Open Sans"/>
                <a:ea typeface="Open Sans"/>
              </a:rPr>
              <a:t>model which survey face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Model_Resnet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8" name="Google Shape;190;p25_1" descr=""/>
          <p:cNvPicPr/>
          <p:nvPr/>
        </p:nvPicPr>
        <p:blipFill>
          <a:blip r:embed="rId1"/>
          <a:stretch/>
        </p:blipFill>
        <p:spPr>
          <a:xfrm>
            <a:off x="3182040" y="278280"/>
            <a:ext cx="4498200" cy="449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311760" y="744480"/>
            <a:ext cx="8519400" cy="20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_2021/11/26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311760" y="2834280"/>
            <a:ext cx="851940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1266120" y="1152360"/>
            <a:ext cx="3905640" cy="35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9000"/>
          </a:bodyPr>
          <a:p>
            <a:pPr marL="457200" indent="-3546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資料問題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長寬分佈圖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final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資料總數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照片前處理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學長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model(ResNet)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6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CNN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介紹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介紹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成果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Data _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把一人競爭拿掉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 classification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CNN(</a:t>
            </a:r>
            <a:r>
              <a:rPr b="1" lang="en-US" sz="3000" spc="-1" strike="noStrike">
                <a:solidFill>
                  <a:srgbClr val="ef6c00"/>
                </a:solidFill>
                <a:latin typeface="Arial"/>
                <a:ea typeface="Arial"/>
              </a:rPr>
              <a:t>Convolutional Neural Networks</a:t>
            </a:r>
            <a:r>
              <a:rPr b="1" lang="en-US" sz="3550" spc="-1" strike="noStrike">
                <a:solidFill>
                  <a:srgbClr val="ef6c00"/>
                </a:solidFill>
                <a:latin typeface="Arial"/>
                <a:ea typeface="Arial"/>
              </a:rPr>
              <a:t>)</a:t>
            </a:r>
            <a:endParaRPr b="0" lang="en-US" sz="3550" spc="-1" strike="noStrike">
              <a:latin typeface="Arial"/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5" name="Google Shape;125;p27_1" descr=""/>
          <p:cNvPicPr/>
          <p:nvPr/>
        </p:nvPicPr>
        <p:blipFill>
          <a:blip r:embed="rId1"/>
          <a:stretch/>
        </p:blipFill>
        <p:spPr>
          <a:xfrm>
            <a:off x="192960" y="1158480"/>
            <a:ext cx="5131800" cy="3517200"/>
          </a:xfrm>
          <a:prstGeom prst="rect">
            <a:avLst/>
          </a:prstGeom>
          <a:ln>
            <a:noFill/>
          </a:ln>
        </p:spPr>
      </p:pic>
      <p:pic>
        <p:nvPicPr>
          <p:cNvPr id="576" name="Google Shape;126;p27_1" descr=""/>
          <p:cNvPicPr/>
          <p:nvPr/>
        </p:nvPicPr>
        <p:blipFill>
          <a:blip r:embed="rId2"/>
          <a:stretch/>
        </p:blipFill>
        <p:spPr>
          <a:xfrm>
            <a:off x="5325840" y="1266480"/>
            <a:ext cx="3534480" cy="343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CNN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原理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為了做到「權值共享與保留位置資訊」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,Convolution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的基本概念：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透過卷積核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(Kernels)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滑動對圖像做訊息提取，並藉由步長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(Strides)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與填充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(Padding)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控制圖像的長寬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9" name="Google Shape;133;p28_1" descr=""/>
          <p:cNvPicPr/>
          <p:nvPr/>
        </p:nvPicPr>
        <p:blipFill>
          <a:blip r:embed="rId1"/>
          <a:stretch/>
        </p:blipFill>
        <p:spPr>
          <a:xfrm>
            <a:off x="659520" y="2515680"/>
            <a:ext cx="4333320" cy="2433600"/>
          </a:xfrm>
          <a:prstGeom prst="rect">
            <a:avLst/>
          </a:prstGeom>
          <a:ln>
            <a:noFill/>
          </a:ln>
        </p:spPr>
      </p:pic>
      <p:pic>
        <p:nvPicPr>
          <p:cNvPr id="580" name="Google Shape;134;p28_1" descr=""/>
          <p:cNvPicPr/>
          <p:nvPr/>
        </p:nvPicPr>
        <p:blipFill>
          <a:blip r:embed="rId2"/>
          <a:stretch/>
        </p:blipFill>
        <p:spPr>
          <a:xfrm>
            <a:off x="5490360" y="2515680"/>
            <a:ext cx="3333960" cy="243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Pooling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82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最常見的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Poolong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Max Pooling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，其原理是透過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window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對應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Feature map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並提取其最大值，主要用於提取重要特徵、加速收斂並縮小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Feature map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尺寸。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3" name="Google Shape;141;p29_1" descr=""/>
          <p:cNvPicPr/>
          <p:nvPr/>
        </p:nvPicPr>
        <p:blipFill>
          <a:blip r:embed="rId1"/>
          <a:stretch/>
        </p:blipFill>
        <p:spPr>
          <a:xfrm>
            <a:off x="1795320" y="2068560"/>
            <a:ext cx="5880600" cy="274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311760" y="444960"/>
            <a:ext cx="302328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Flatten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311760" y="1266480"/>
            <a:ext cx="85194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這個步驟主要是要銜接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CNN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層與全連接層，因為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FC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層需要一維的輸入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把排程矩陣樣子的影像拉直，變成向量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311760" y="2482560"/>
            <a:ext cx="302328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38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全連接層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(FC)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311760" y="3323160"/>
            <a:ext cx="8519400" cy="10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主要在做最後的特徵提取，並且利用最後一層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FC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當作分類器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311760" y="141840"/>
            <a:ext cx="187092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分類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311760" y="73980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假如要分的類別有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類，那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FC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最後一層就會接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個神經元，並且經過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Softmax function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Softmax function:</a:t>
            </a:r>
            <a:endParaRPr b="0" lang="en-US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數值經過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softmax function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後，其加總值會變為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endParaRPr b="0" lang="en-US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把各項的輸出值當作機率，而目標就是要縮小預測機率值與實際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Label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值</a:t>
            </a:r>
            <a:endParaRPr b="0" lang="en-US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最後經由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Cross Entropy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，將預測輸出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[0.7,0.2,0.1]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變為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Label[1,0,0]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0" name="Google Shape;156;p31_1" descr=""/>
          <p:cNvPicPr/>
          <p:nvPr/>
        </p:nvPicPr>
        <p:blipFill>
          <a:blip r:embed="rId1"/>
          <a:stretch/>
        </p:blipFill>
        <p:spPr>
          <a:xfrm>
            <a:off x="752040" y="3146400"/>
            <a:ext cx="4213440" cy="1809720"/>
          </a:xfrm>
          <a:prstGeom prst="rect">
            <a:avLst/>
          </a:prstGeom>
          <a:ln>
            <a:noFill/>
          </a:ln>
        </p:spPr>
      </p:pic>
      <p:pic>
        <p:nvPicPr>
          <p:cNvPr id="591" name="Google Shape;157;p31_1" descr=""/>
          <p:cNvPicPr/>
          <p:nvPr/>
        </p:nvPicPr>
        <p:blipFill>
          <a:blip r:embed="rId2"/>
          <a:stretch/>
        </p:blipFill>
        <p:spPr>
          <a:xfrm>
            <a:off x="5495040" y="3593520"/>
            <a:ext cx="2940840" cy="79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4" name="Google Shape;164;p32_1" descr=""/>
          <p:cNvPicPr/>
          <p:nvPr/>
        </p:nvPicPr>
        <p:blipFill>
          <a:blip r:embed="rId1"/>
          <a:stretch/>
        </p:blipFill>
        <p:spPr>
          <a:xfrm>
            <a:off x="2013840" y="206280"/>
            <a:ext cx="5286600" cy="459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311760" y="444960"/>
            <a:ext cx="85190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初步探討（台北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881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）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311760" y="1266120"/>
            <a:ext cx="3998520" cy="36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5000"/>
          </a:bodyPr>
          <a:p>
            <a:pPr marL="457200" indent="-3416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拿掉村里競選僅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</a:t>
            </a:r>
            <a:endParaRPr b="0" lang="en-US" sz="18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總人數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725 </a:t>
            </a:r>
            <a:endParaRPr b="0" lang="en-US" sz="16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299 </a:t>
            </a:r>
            <a:endParaRPr b="0" lang="en-US" sz="16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426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668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是否為現任</a:t>
            </a:r>
            <a:endParaRPr b="0" lang="en-US" sz="18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現任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420</a:t>
            </a:r>
            <a:endParaRPr b="0" lang="en-US" sz="16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359</a:t>
            </a:r>
            <a:endParaRPr b="0" lang="en-US" sz="14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61</a:t>
            </a:r>
            <a:endParaRPr b="0" lang="en-US" sz="14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非現任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461</a:t>
            </a:r>
            <a:endParaRPr b="0" lang="en-US" sz="16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96</a:t>
            </a:r>
            <a:endParaRPr b="0" lang="en-US" sz="14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365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4832280" y="1266120"/>
            <a:ext cx="3998520" cy="377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0000"/>
          </a:bodyPr>
          <a:p>
            <a:pPr marL="457200" indent="-3416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有無黨籍</a:t>
            </a:r>
            <a:endParaRPr b="0" lang="en-US" sz="18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有黨籍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426</a:t>
            </a:r>
            <a:endParaRPr b="0" lang="en-US" sz="16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281</a:t>
            </a:r>
            <a:endParaRPr b="0" lang="en-US" sz="14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145</a:t>
            </a:r>
            <a:endParaRPr b="0" lang="en-US" sz="14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無黨籍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455</a:t>
            </a:r>
            <a:endParaRPr b="0" lang="en-US" sz="16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174</a:t>
            </a:r>
            <a:endParaRPr b="0" lang="en-US" sz="14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281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16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性別</a:t>
            </a:r>
            <a:endParaRPr b="0" lang="en-US" sz="18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女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208</a:t>
            </a:r>
            <a:endParaRPr b="0" lang="en-US" sz="16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104</a:t>
            </a:r>
            <a:endParaRPr b="0" lang="en-US" sz="14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104</a:t>
            </a:r>
            <a:endParaRPr b="0" lang="en-US" sz="14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男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673</a:t>
            </a:r>
            <a:endParaRPr b="0" lang="en-US" sz="16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351</a:t>
            </a:r>
            <a:endParaRPr b="0" lang="en-US" sz="1400" spc="-1" strike="noStrike">
              <a:latin typeface="Arial"/>
            </a:endParaRPr>
          </a:p>
          <a:p>
            <a:pPr lvl="2" marL="1371600" indent="-3160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322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37" name="Google Shape;86;p15" descr=""/>
          <p:cNvPicPr/>
          <p:nvPr/>
        </p:nvPicPr>
        <p:blipFill>
          <a:blip r:embed="rId1"/>
          <a:stretch/>
        </p:blipFill>
        <p:spPr>
          <a:xfrm>
            <a:off x="3285720" y="2918160"/>
            <a:ext cx="1071360" cy="1145880"/>
          </a:xfrm>
          <a:prstGeom prst="rect">
            <a:avLst/>
          </a:prstGeom>
          <a:ln>
            <a:noFill/>
          </a:ln>
        </p:spPr>
      </p:pic>
      <p:pic>
        <p:nvPicPr>
          <p:cNvPr id="438" name="Google Shape;87;p15" descr=""/>
          <p:cNvPicPr/>
          <p:nvPr/>
        </p:nvPicPr>
        <p:blipFill>
          <a:blip r:embed="rId2"/>
          <a:stretch/>
        </p:blipFill>
        <p:spPr>
          <a:xfrm>
            <a:off x="3285720" y="3996360"/>
            <a:ext cx="1071360" cy="1145880"/>
          </a:xfrm>
          <a:prstGeom prst="rect">
            <a:avLst/>
          </a:prstGeom>
          <a:ln>
            <a:noFill/>
          </a:ln>
        </p:spPr>
      </p:pic>
      <p:pic>
        <p:nvPicPr>
          <p:cNvPr id="439" name="Google Shape;88;p15" descr=""/>
          <p:cNvPicPr/>
          <p:nvPr/>
        </p:nvPicPr>
        <p:blipFill>
          <a:blip r:embed="rId3"/>
          <a:stretch/>
        </p:blipFill>
        <p:spPr>
          <a:xfrm>
            <a:off x="7891200" y="2299680"/>
            <a:ext cx="1071360" cy="1145880"/>
          </a:xfrm>
          <a:prstGeom prst="rect">
            <a:avLst/>
          </a:prstGeom>
          <a:ln>
            <a:noFill/>
          </a:ln>
        </p:spPr>
      </p:pic>
      <p:pic>
        <p:nvPicPr>
          <p:cNvPr id="440" name="Google Shape;89;p15" descr=""/>
          <p:cNvPicPr/>
          <p:nvPr/>
        </p:nvPicPr>
        <p:blipFill>
          <a:blip r:embed="rId4"/>
          <a:stretch/>
        </p:blipFill>
        <p:spPr>
          <a:xfrm>
            <a:off x="7891200" y="1266120"/>
            <a:ext cx="1071360" cy="114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Model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評估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96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25000"/>
              </a:lnSpc>
              <a:spcBef>
                <a:spcPts val="1800"/>
              </a:spcBef>
              <a:buClr>
                <a:srgbClr val="695d46"/>
              </a:buClr>
              <a:buFont typeface="Open Sans"/>
              <a:buChar char="●"/>
            </a:pPr>
            <a:r>
              <a:rPr b="0" lang="en-US" sz="165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Accuracy (</a:t>
            </a:r>
            <a:r>
              <a:rPr b="0" lang="zh-TW" sz="165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準確率</a:t>
            </a:r>
            <a:r>
              <a:rPr b="0" lang="en-US" sz="165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)</a:t>
            </a:r>
            <a:endParaRPr b="0" lang="en-US" sz="1650" spc="-1" strike="noStrike">
              <a:latin typeface="Arial"/>
            </a:endParaRPr>
          </a:p>
          <a:p>
            <a:pPr lvl="1" marL="914400" indent="-332280">
              <a:lnSpc>
                <a:spcPct val="12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2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預測正確樣本數量</a:t>
            </a:r>
            <a:r>
              <a:rPr b="0" lang="en-US" sz="12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/ </a:t>
            </a:r>
            <a:r>
              <a:rPr b="0" lang="zh-TW" sz="12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樣本總量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25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457200" indent="-360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5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Loss function</a:t>
            </a:r>
            <a:endParaRPr b="0" lang="en-US" sz="1650" spc="-1" strike="noStrike">
              <a:latin typeface="Arial"/>
            </a:endParaRPr>
          </a:p>
          <a:p>
            <a:pPr lvl="1" marL="914400" indent="-33228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3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又叫做代價函數（</a:t>
            </a:r>
            <a:r>
              <a:rPr b="0" lang="en-US" sz="13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cost function</a:t>
            </a:r>
            <a:r>
              <a:rPr b="0" lang="zh-TW" sz="13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），是用來評估模型的預測值與真實值不一致的程度，也是神經網絡中優化的目標函數，神經網絡訓練或者優化的過程就是最小化損失函數的過程，損失函數越小，說明模型的預測值就越接近真實值，模型的健壯性也就越好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LeNet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98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卷積神經網路的始祖，早期用來辨識手寫數字圖像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9" name="Google Shape;177;p34_1" descr=""/>
          <p:cNvPicPr/>
          <p:nvPr/>
        </p:nvPicPr>
        <p:blipFill>
          <a:blip r:embed="rId1"/>
          <a:stretch/>
        </p:blipFill>
        <p:spPr>
          <a:xfrm>
            <a:off x="998280" y="1782720"/>
            <a:ext cx="7146360" cy="259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LeNet_Result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3188880" y="362160"/>
            <a:ext cx="391500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輸入圖片大小必須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32*32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2" name="Google Shape;184;p35_1" descr=""/>
          <p:cNvPicPr/>
          <p:nvPr/>
        </p:nvPicPr>
        <p:blipFill>
          <a:blip r:embed="rId1"/>
          <a:stretch/>
        </p:blipFill>
        <p:spPr>
          <a:xfrm>
            <a:off x="757080" y="1266480"/>
            <a:ext cx="8003880" cy="2119320"/>
          </a:xfrm>
          <a:prstGeom prst="rect">
            <a:avLst/>
          </a:prstGeom>
          <a:ln>
            <a:noFill/>
          </a:ln>
        </p:spPr>
      </p:pic>
      <p:pic>
        <p:nvPicPr>
          <p:cNvPr id="603" name="Google Shape;185;p35_1" descr=""/>
          <p:cNvPicPr/>
          <p:nvPr/>
        </p:nvPicPr>
        <p:blipFill>
          <a:blip r:embed="rId2"/>
          <a:stretch/>
        </p:blipFill>
        <p:spPr>
          <a:xfrm>
            <a:off x="1291680" y="3275280"/>
            <a:ext cx="2592720" cy="1866960"/>
          </a:xfrm>
          <a:prstGeom prst="rect">
            <a:avLst/>
          </a:prstGeom>
          <a:ln>
            <a:noFill/>
          </a:ln>
        </p:spPr>
      </p:pic>
      <p:pic>
        <p:nvPicPr>
          <p:cNvPr id="604" name="Google Shape;186;p35_1" descr=""/>
          <p:cNvPicPr/>
          <p:nvPr/>
        </p:nvPicPr>
        <p:blipFill>
          <a:blip r:embed="rId3"/>
          <a:stretch/>
        </p:blipFill>
        <p:spPr>
          <a:xfrm>
            <a:off x="5260680" y="3275280"/>
            <a:ext cx="2592720" cy="186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311760" y="1266480"/>
            <a:ext cx="851940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因為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LeNet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在早期的小數據集上可以取得好的成績，但在更大的數據集的表現卻不如人意，因此許多人改鑽研其他的機器學習方法。而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AlexNet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的出現，可以說是時代的分水嶺，正式開啟了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CNN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的時代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7" name="Google Shape;193;p36_1" descr=""/>
          <p:cNvPicPr/>
          <p:nvPr/>
        </p:nvPicPr>
        <p:blipFill>
          <a:blip r:embed="rId1"/>
          <a:stretch/>
        </p:blipFill>
        <p:spPr>
          <a:xfrm>
            <a:off x="1127160" y="2524680"/>
            <a:ext cx="7009920" cy="224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AlexNet_Result_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無預設權重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09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0" name="Google Shape;200;p37_1" descr=""/>
          <p:cNvPicPr/>
          <p:nvPr/>
        </p:nvPicPr>
        <p:blipFill>
          <a:blip r:embed="rId1"/>
          <a:stretch/>
        </p:blipFill>
        <p:spPr>
          <a:xfrm>
            <a:off x="900000" y="3183840"/>
            <a:ext cx="2719800" cy="1958400"/>
          </a:xfrm>
          <a:prstGeom prst="rect">
            <a:avLst/>
          </a:prstGeom>
          <a:ln>
            <a:noFill/>
          </a:ln>
        </p:spPr>
      </p:pic>
      <p:pic>
        <p:nvPicPr>
          <p:cNvPr id="611" name="Google Shape;201;p37_1" descr=""/>
          <p:cNvPicPr/>
          <p:nvPr/>
        </p:nvPicPr>
        <p:blipFill>
          <a:blip r:embed="rId2"/>
          <a:stretch/>
        </p:blipFill>
        <p:spPr>
          <a:xfrm>
            <a:off x="4769280" y="3183840"/>
            <a:ext cx="2719800" cy="1958400"/>
          </a:xfrm>
          <a:prstGeom prst="rect">
            <a:avLst/>
          </a:prstGeom>
          <a:ln>
            <a:noFill/>
          </a:ln>
        </p:spPr>
      </p:pic>
      <p:pic>
        <p:nvPicPr>
          <p:cNvPr id="612" name="Google Shape;202;p37_1" descr=""/>
          <p:cNvPicPr/>
          <p:nvPr/>
        </p:nvPicPr>
        <p:blipFill>
          <a:blip r:embed="rId3"/>
          <a:stretch/>
        </p:blipFill>
        <p:spPr>
          <a:xfrm>
            <a:off x="501840" y="1058400"/>
            <a:ext cx="8139600" cy="2030400"/>
          </a:xfrm>
          <a:prstGeom prst="rect">
            <a:avLst/>
          </a:prstGeom>
          <a:ln>
            <a:noFill/>
          </a:ln>
        </p:spPr>
      </p:pic>
      <p:sp>
        <p:nvSpPr>
          <p:cNvPr id="613" name="CustomShape 3"/>
          <p:cNvSpPr/>
          <p:nvPr/>
        </p:nvSpPr>
        <p:spPr>
          <a:xfrm>
            <a:off x="5055840" y="172080"/>
            <a:ext cx="391500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256*256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AlexNet_Result_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無預設權重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15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3"/>
          <p:cNvSpPr/>
          <p:nvPr/>
        </p:nvSpPr>
        <p:spPr>
          <a:xfrm>
            <a:off x="5055840" y="172080"/>
            <a:ext cx="391500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256*256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17" name="Google Shape;211;p38_1" descr=""/>
          <p:cNvPicPr/>
          <p:nvPr/>
        </p:nvPicPr>
        <p:blipFill>
          <a:blip r:embed="rId1"/>
          <a:stretch/>
        </p:blipFill>
        <p:spPr>
          <a:xfrm>
            <a:off x="572760" y="1840320"/>
            <a:ext cx="3501000" cy="2521080"/>
          </a:xfrm>
          <a:prstGeom prst="rect">
            <a:avLst/>
          </a:prstGeom>
          <a:ln>
            <a:noFill/>
          </a:ln>
        </p:spPr>
      </p:pic>
      <p:pic>
        <p:nvPicPr>
          <p:cNvPr id="618" name="Google Shape;212;p38_1" descr=""/>
          <p:cNvPicPr/>
          <p:nvPr/>
        </p:nvPicPr>
        <p:blipFill>
          <a:blip r:embed="rId2"/>
          <a:stretch/>
        </p:blipFill>
        <p:spPr>
          <a:xfrm>
            <a:off x="4834080" y="1840320"/>
            <a:ext cx="3501000" cy="252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AlexNet_Result_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有預設權重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20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3"/>
          <p:cNvSpPr/>
          <p:nvPr/>
        </p:nvSpPr>
        <p:spPr>
          <a:xfrm>
            <a:off x="5055840" y="172080"/>
            <a:ext cx="403200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45000"/>
          </a:bodyPr>
          <a:p>
            <a:pPr marL="457200" indent="-324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256*256</a:t>
            </a:r>
            <a:endParaRPr b="0" lang="en-US" sz="1800" spc="-1" strike="noStrike">
              <a:latin typeface="Arial"/>
            </a:endParaRPr>
          </a:p>
          <a:p>
            <a:pPr marL="457200" indent="-324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endParaRPr b="0" lang="en-US" sz="1800" spc="-1" strike="noStrike">
              <a:latin typeface="Arial"/>
            </a:endParaRPr>
          </a:p>
          <a:p>
            <a:pPr marL="457200" indent="-324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learning rate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設置過大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導致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loss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值過大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22" name="Google Shape;220;p39_1" descr=""/>
          <p:cNvPicPr/>
          <p:nvPr/>
        </p:nvPicPr>
        <p:blipFill>
          <a:blip r:embed="rId1"/>
          <a:stretch/>
        </p:blipFill>
        <p:spPr>
          <a:xfrm>
            <a:off x="79560" y="1266480"/>
            <a:ext cx="8938800" cy="1911600"/>
          </a:xfrm>
          <a:prstGeom prst="rect">
            <a:avLst/>
          </a:prstGeom>
          <a:ln>
            <a:noFill/>
          </a:ln>
        </p:spPr>
      </p:pic>
      <p:pic>
        <p:nvPicPr>
          <p:cNvPr id="623" name="Google Shape;221;p39_1" descr=""/>
          <p:cNvPicPr/>
          <p:nvPr/>
        </p:nvPicPr>
        <p:blipFill>
          <a:blip r:embed="rId2"/>
          <a:stretch/>
        </p:blipFill>
        <p:spPr>
          <a:xfrm>
            <a:off x="3089880" y="3002400"/>
            <a:ext cx="2743560" cy="197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2"/>
          <p:cNvSpPr/>
          <p:nvPr/>
        </p:nvSpPr>
        <p:spPr>
          <a:xfrm>
            <a:off x="311760" y="444960"/>
            <a:ext cx="5664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2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AlexNet_Result_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有預設權重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26" name="CustomShape 3"/>
          <p:cNvSpPr/>
          <p:nvPr/>
        </p:nvSpPr>
        <p:spPr>
          <a:xfrm>
            <a:off x="5032080" y="58320"/>
            <a:ext cx="391500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8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256*256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learning rate = 1e-4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27" name="Google Shape;229;p40_1" descr=""/>
          <p:cNvPicPr/>
          <p:nvPr/>
        </p:nvPicPr>
        <p:blipFill>
          <a:blip r:embed="rId1"/>
          <a:stretch/>
        </p:blipFill>
        <p:spPr>
          <a:xfrm>
            <a:off x="244080" y="1752840"/>
            <a:ext cx="3206880" cy="2309400"/>
          </a:xfrm>
          <a:prstGeom prst="rect">
            <a:avLst/>
          </a:prstGeom>
          <a:ln>
            <a:noFill/>
          </a:ln>
        </p:spPr>
      </p:pic>
      <p:pic>
        <p:nvPicPr>
          <p:cNvPr id="628" name="Google Shape;230;p40_1" descr=""/>
          <p:cNvPicPr/>
          <p:nvPr/>
        </p:nvPicPr>
        <p:blipFill>
          <a:blip r:embed="rId2"/>
          <a:stretch/>
        </p:blipFill>
        <p:spPr>
          <a:xfrm>
            <a:off x="3589560" y="1752840"/>
            <a:ext cx="3206880" cy="2309400"/>
          </a:xfrm>
          <a:prstGeom prst="rect">
            <a:avLst/>
          </a:prstGeom>
          <a:ln>
            <a:noFill/>
          </a:ln>
        </p:spPr>
      </p:pic>
      <p:pic>
        <p:nvPicPr>
          <p:cNvPr id="629" name="Google Shape;231;p40_1" descr=""/>
          <p:cNvPicPr/>
          <p:nvPr/>
        </p:nvPicPr>
        <p:blipFill>
          <a:blip r:embed="rId3"/>
          <a:stretch/>
        </p:blipFill>
        <p:spPr>
          <a:xfrm>
            <a:off x="6935040" y="1074960"/>
            <a:ext cx="2011680" cy="401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VGG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31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VGGNet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比起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AlexNet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採用更深層的網路，特點是重複採用同一組基礎模組，並改用小卷積核替代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AlexNet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裡的中大型卷積核，其架構由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VGG Block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個全連接層所組成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32" name="Google Shape;238;p41_1" descr=""/>
          <p:cNvPicPr/>
          <p:nvPr/>
        </p:nvPicPr>
        <p:blipFill>
          <a:blip r:embed="rId1"/>
          <a:stretch/>
        </p:blipFill>
        <p:spPr>
          <a:xfrm>
            <a:off x="511200" y="2571840"/>
            <a:ext cx="8013240" cy="208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VGG_Result_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有預設權重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34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5" name="Google Shape;245;p42_1" descr=""/>
          <p:cNvPicPr/>
          <p:nvPr/>
        </p:nvPicPr>
        <p:blipFill>
          <a:blip r:embed="rId1"/>
          <a:stretch/>
        </p:blipFill>
        <p:spPr>
          <a:xfrm>
            <a:off x="857160" y="3065040"/>
            <a:ext cx="2885040" cy="2077560"/>
          </a:xfrm>
          <a:prstGeom prst="rect">
            <a:avLst/>
          </a:prstGeom>
          <a:ln>
            <a:noFill/>
          </a:ln>
        </p:spPr>
      </p:pic>
      <p:pic>
        <p:nvPicPr>
          <p:cNvPr id="636" name="Google Shape;246;p42_1" descr=""/>
          <p:cNvPicPr/>
          <p:nvPr/>
        </p:nvPicPr>
        <p:blipFill>
          <a:blip r:embed="rId2"/>
          <a:stretch/>
        </p:blipFill>
        <p:spPr>
          <a:xfrm>
            <a:off x="4712760" y="3065040"/>
            <a:ext cx="2929680" cy="2077560"/>
          </a:xfrm>
          <a:prstGeom prst="rect">
            <a:avLst/>
          </a:prstGeom>
          <a:ln>
            <a:noFill/>
          </a:ln>
        </p:spPr>
      </p:pic>
      <p:pic>
        <p:nvPicPr>
          <p:cNvPr id="637" name="Google Shape;247;p42_1" descr=""/>
          <p:cNvPicPr/>
          <p:nvPr/>
        </p:nvPicPr>
        <p:blipFill>
          <a:blip r:embed="rId3"/>
          <a:stretch/>
        </p:blipFill>
        <p:spPr>
          <a:xfrm>
            <a:off x="2054880" y="1152360"/>
            <a:ext cx="5323680" cy="1884600"/>
          </a:xfrm>
          <a:prstGeom prst="rect">
            <a:avLst/>
          </a:prstGeom>
          <a:ln>
            <a:noFill/>
          </a:ln>
        </p:spPr>
      </p:pic>
      <p:sp>
        <p:nvSpPr>
          <p:cNvPr id="638" name="CustomShape 3"/>
          <p:cNvSpPr/>
          <p:nvPr/>
        </p:nvSpPr>
        <p:spPr>
          <a:xfrm>
            <a:off x="5055840" y="172080"/>
            <a:ext cx="391500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8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256*256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learning rate = 1e-3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311760" y="444960"/>
            <a:ext cx="85190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串連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311760" y="1266480"/>
            <a:ext cx="5371560" cy="33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0000"/>
          </a:bodyPr>
          <a:p>
            <a:pPr marL="457200" indent="-341640">
              <a:lnSpc>
                <a:spcPct val="100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村里競選人數大於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1 ---&gt; 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為現任</a:t>
            </a:r>
            <a:endParaRPr b="0" lang="en-US" sz="18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總人數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265</a:t>
            </a:r>
            <a:endParaRPr b="0" lang="en-US" sz="16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204  </a:t>
            </a:r>
            <a:endParaRPr b="0" lang="en-US" sz="16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61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8680">
              <a:lnSpc>
                <a:spcPct val="100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村里競選人數大於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1 ---&gt; 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為現任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---&gt;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有黨籍</a:t>
            </a:r>
            <a:endParaRPr b="0" lang="en-US" sz="18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總人數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191</a:t>
            </a:r>
            <a:endParaRPr b="0" lang="en-US" sz="16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145  </a:t>
            </a:r>
            <a:endParaRPr b="0" lang="en-US" sz="1600" spc="-1" strike="noStrike"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46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43" name="Google Shape;96;p16" descr=""/>
          <p:cNvPicPr/>
          <p:nvPr/>
        </p:nvPicPr>
        <p:blipFill>
          <a:blip r:embed="rId1"/>
          <a:stretch/>
        </p:blipFill>
        <p:spPr>
          <a:xfrm>
            <a:off x="5867640" y="761400"/>
            <a:ext cx="1907280" cy="2039760"/>
          </a:xfrm>
          <a:prstGeom prst="rect">
            <a:avLst/>
          </a:prstGeom>
          <a:ln>
            <a:noFill/>
          </a:ln>
        </p:spPr>
      </p:pic>
      <p:pic>
        <p:nvPicPr>
          <p:cNvPr id="444" name="Google Shape;97;p16" descr=""/>
          <p:cNvPicPr/>
          <p:nvPr/>
        </p:nvPicPr>
        <p:blipFill>
          <a:blip r:embed="rId2"/>
          <a:stretch/>
        </p:blipFill>
        <p:spPr>
          <a:xfrm>
            <a:off x="5870160" y="2666520"/>
            <a:ext cx="1902600" cy="203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Data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把一人競爭拿掉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data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總數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10306 (</a:t>
            </a:r>
            <a:r>
              <a:rPr b="0" lang="zh-TW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正資料集 </a:t>
            </a:r>
            <a:r>
              <a:rPr b="0" lang="en-US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: 4506   ;    </a:t>
            </a:r>
            <a:r>
              <a:rPr b="0" lang="zh-TW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負資料集 </a:t>
            </a:r>
            <a:r>
              <a:rPr b="0" lang="en-US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: 5800)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sklearn_train_test_split(test_size=0.2)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train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8244 (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正資料集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 3607  ;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負資料集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4637)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dev 2062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(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正資料集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 899  ;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負資料集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1163)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Face classification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42" name="CustomShape 2"/>
          <p:cNvSpPr/>
          <p:nvPr/>
        </p:nvSpPr>
        <p:spPr>
          <a:xfrm>
            <a:off x="311760" y="1258560"/>
            <a:ext cx="851940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目前網路上資料的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Facial recognition system(</a:t>
            </a:r>
            <a:r>
              <a:rPr b="0" lang="zh-TW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臉部識別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)</a:t>
            </a:r>
            <a:r>
              <a:rPr b="0" lang="zh-TW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：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Face Verification 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980000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980000"/>
                </a:solidFill>
                <a:highlight>
                  <a:srgbClr val="ffffff"/>
                </a:highlight>
                <a:latin typeface="Arial"/>
                <a:ea typeface="Arial"/>
              </a:rPr>
              <a:t>Face Identification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50000"/>
              </a:lnSpc>
              <a:spcBef>
                <a:spcPts val="1199"/>
              </a:spcBef>
              <a:buClr>
                <a:srgbClr val="695d46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FaceNet </a:t>
            </a:r>
            <a:r>
              <a:rPr b="0" lang="zh-TW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模型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(Google 2015 )</a:t>
            </a:r>
            <a:endParaRPr b="0" lang="en-US" sz="1800" spc="-1" strike="noStrike">
              <a:latin typeface="Arial"/>
            </a:endParaRPr>
          </a:p>
          <a:p>
            <a:pPr lvl="1" marL="914400" indent="-32292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這是一個系統，給定一張人臉圖片，將從人臉中提取高質量特徵並預測這些特徵的 </a:t>
            </a:r>
            <a:r>
              <a:rPr b="0" lang="en-US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128 </a:t>
            </a: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個元素向量表示，稱為</a:t>
            </a:r>
            <a:r>
              <a:rPr b="0" lang="zh-TW" sz="1500" spc="-1" strike="noStrike">
                <a:solidFill>
                  <a:srgbClr val="980000"/>
                </a:solidFill>
                <a:highlight>
                  <a:srgbClr val="ffffff"/>
                </a:highlight>
                <a:latin typeface="Arial"/>
                <a:ea typeface="Arial"/>
              </a:rPr>
              <a:t>人臉嵌入</a:t>
            </a:r>
            <a:endParaRPr b="0" lang="en-US" sz="1500" spc="-1" strike="noStrike">
              <a:latin typeface="Arial"/>
            </a:endParaRPr>
          </a:p>
          <a:p>
            <a:pPr lvl="1" marL="914400" indent="-32292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根據提取的特徵對相似人臉進行聚類以對其進行分組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643" name="Google Shape;261;p44_1" descr=""/>
          <p:cNvPicPr/>
          <p:nvPr/>
        </p:nvPicPr>
        <p:blipFill>
          <a:blip r:embed="rId1"/>
          <a:stretch/>
        </p:blipFill>
        <p:spPr>
          <a:xfrm>
            <a:off x="6977880" y="186840"/>
            <a:ext cx="1687680" cy="1687680"/>
          </a:xfrm>
          <a:prstGeom prst="rect">
            <a:avLst/>
          </a:prstGeom>
          <a:ln>
            <a:noFill/>
          </a:ln>
        </p:spPr>
      </p:pic>
      <p:pic>
        <p:nvPicPr>
          <p:cNvPr id="644" name="Google Shape;262;p44_1" descr=""/>
          <p:cNvPicPr/>
          <p:nvPr/>
        </p:nvPicPr>
        <p:blipFill>
          <a:blip r:embed="rId2"/>
          <a:stretch/>
        </p:blipFill>
        <p:spPr>
          <a:xfrm>
            <a:off x="5700240" y="2052360"/>
            <a:ext cx="2964960" cy="138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311760" y="444960"/>
            <a:ext cx="85194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使用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FaceNet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開發人臉識別系統</a:t>
            </a:r>
            <a:br/>
            <a:r>
              <a:rPr b="1" lang="en-US" sz="11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(https://www.twblogs.net/a/5d29da5cbd9eee1e5c849273)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46" name="CustomShape 2"/>
          <p:cNvSpPr/>
          <p:nvPr/>
        </p:nvSpPr>
        <p:spPr>
          <a:xfrm>
            <a:off x="311760" y="1266480"/>
            <a:ext cx="8519400" cy="380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使用 </a:t>
            </a:r>
            <a:r>
              <a:rPr b="0" lang="en-US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MTCNN </a:t>
            </a: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模型進行人臉檢測，使用 </a:t>
            </a:r>
            <a:r>
              <a:rPr b="0" lang="en-US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FaceNet </a:t>
            </a: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模型爲每個檢測到的人臉創建人臉嵌入，然後我們將開發一個線性支持向量機（</a:t>
            </a:r>
            <a:r>
              <a:rPr b="0" lang="en-US" sz="1500" spc="-1" strike="noStrike" u="sng">
                <a:solidFill>
                  <a:srgbClr val="009668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1"/>
              </a:rPr>
              <a:t>Linear Support Vector Machine (SVM)</a:t>
            </a: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，</a:t>
            </a:r>
            <a:r>
              <a:rPr b="0" lang="en-US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SVM</a:t>
            </a: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）分類器模型來預測給定人臉的身份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改為：</a:t>
            </a:r>
            <a:endParaRPr b="0" lang="en-US" sz="1500" spc="-1" strike="noStrike">
              <a:latin typeface="Arial"/>
            </a:endParaRPr>
          </a:p>
          <a:p>
            <a:pPr marL="457200" indent="-3355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Arial"/>
              <a:buChar char="●"/>
              <a:tabLst>
                <a:tab algn="l" pos="0"/>
              </a:tabLst>
            </a:pPr>
            <a:r>
              <a:rPr b="0" lang="zh-TW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使用 </a:t>
            </a:r>
            <a:r>
              <a:rPr b="0" lang="en-US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FaceNet </a:t>
            </a:r>
            <a:r>
              <a:rPr b="0" lang="zh-TW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模型爲每個檢測到的人臉創建人臉嵌入</a:t>
            </a:r>
            <a:endParaRPr b="0" lang="en-US" sz="1700" spc="-1" strike="noStrike">
              <a:latin typeface="Arial"/>
            </a:endParaRPr>
          </a:p>
          <a:p>
            <a:pPr marL="457200" indent="-335520">
              <a:lnSpc>
                <a:spcPct val="115000"/>
              </a:lnSpc>
              <a:buClr>
                <a:srgbClr val="695d46"/>
              </a:buClr>
              <a:buFont typeface="Arial"/>
              <a:buChar char="●"/>
              <a:tabLst>
                <a:tab algn="l" pos="0"/>
              </a:tabLst>
            </a:pPr>
            <a:r>
              <a:rPr b="0" lang="zh-TW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分類器模型（分為當選</a:t>
            </a:r>
            <a:r>
              <a:rPr b="0" lang="en-US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,</a:t>
            </a:r>
            <a:r>
              <a:rPr b="0" lang="zh-TW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未當選兩輸出）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647" name="Google Shape;269;p45_1" descr=""/>
          <p:cNvPicPr/>
          <p:nvPr/>
        </p:nvPicPr>
        <p:blipFill>
          <a:blip r:embed="rId2"/>
          <a:stretch/>
        </p:blipFill>
        <p:spPr>
          <a:xfrm>
            <a:off x="3761640" y="2625840"/>
            <a:ext cx="2387520" cy="556200"/>
          </a:xfrm>
          <a:prstGeom prst="rect">
            <a:avLst/>
          </a:prstGeom>
          <a:ln>
            <a:noFill/>
          </a:ln>
        </p:spPr>
      </p:pic>
      <p:pic>
        <p:nvPicPr>
          <p:cNvPr id="648" name="Google Shape;270;p45_1" descr=""/>
          <p:cNvPicPr/>
          <p:nvPr/>
        </p:nvPicPr>
        <p:blipFill>
          <a:blip r:embed="rId3"/>
          <a:stretch/>
        </p:blipFill>
        <p:spPr>
          <a:xfrm>
            <a:off x="6468480" y="2179800"/>
            <a:ext cx="1931760" cy="1448640"/>
          </a:xfrm>
          <a:prstGeom prst="rect">
            <a:avLst/>
          </a:prstGeom>
          <a:ln>
            <a:noFill/>
          </a:ln>
        </p:spPr>
      </p:pic>
      <p:pic>
        <p:nvPicPr>
          <p:cNvPr id="649" name="Google Shape;271;p45_1" descr=""/>
          <p:cNvPicPr/>
          <p:nvPr/>
        </p:nvPicPr>
        <p:blipFill>
          <a:blip r:embed="rId4"/>
          <a:stretch/>
        </p:blipFill>
        <p:spPr>
          <a:xfrm>
            <a:off x="1861200" y="2014560"/>
            <a:ext cx="1512000" cy="177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51" name="CustomShape 2"/>
          <p:cNvSpPr/>
          <p:nvPr/>
        </p:nvSpPr>
        <p:spPr>
          <a:xfrm>
            <a:off x="311760" y="1266480"/>
            <a:ext cx="8519400" cy="36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AlexNet,VGG :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把一人拿掉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調整輸入圖片大小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拉長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NN :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只看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1004040" y="1751760"/>
            <a:ext cx="713556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_2021/11/30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653" name="CustomShape 2"/>
          <p:cNvSpPr/>
          <p:nvPr/>
        </p:nvSpPr>
        <p:spPr>
          <a:xfrm>
            <a:off x="2137320" y="2850120"/>
            <a:ext cx="486936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55" name="CustomShape 2"/>
          <p:cNvSpPr/>
          <p:nvPr/>
        </p:nvSpPr>
        <p:spPr>
          <a:xfrm>
            <a:off x="1266120" y="1152360"/>
            <a:ext cx="4956120" cy="35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8000"/>
          </a:bodyPr>
          <a:p>
            <a:pPr marL="457200" indent="-3546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CNN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介紹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介紹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成果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Data _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把一人競爭拿掉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 classification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6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example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版本問題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57" name="CustomShape 2"/>
          <p:cNvSpPr/>
          <p:nvPr/>
        </p:nvSpPr>
        <p:spPr>
          <a:xfrm>
            <a:off x="311760" y="1266480"/>
            <a:ext cx="5996520" cy="368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ValueError: bad marshal data (unknown type code)</a:t>
            </a:r>
            <a:endParaRPr b="0" lang="en-US" sz="18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00" spc="-1" strike="noStrike" u="sng">
                <a:solidFill>
                  <a:srgbClr val="009668"/>
                </a:solidFill>
                <a:uFillTx/>
                <a:latin typeface="Open Sans"/>
                <a:ea typeface="Open Sans"/>
                <a:hlinkClick r:id="rId1"/>
              </a:rPr>
              <a:t>https://github.com/keras-team/keras/issues/7440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Keras==2.1.5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和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Tensorflow==1.8.0</a:t>
            </a: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Colab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58" name="Google Shape;80;p15_2" descr=""/>
          <p:cNvPicPr/>
          <p:nvPr/>
        </p:nvPicPr>
        <p:blipFill>
          <a:blip r:embed="rId2"/>
          <a:stretch/>
        </p:blipFill>
        <p:spPr>
          <a:xfrm>
            <a:off x="687960" y="2253960"/>
            <a:ext cx="4553640" cy="1444320"/>
          </a:xfrm>
          <a:prstGeom prst="rect">
            <a:avLst/>
          </a:prstGeom>
          <a:ln>
            <a:noFill/>
          </a:ln>
        </p:spPr>
      </p:pic>
      <p:pic>
        <p:nvPicPr>
          <p:cNvPr id="659" name="Google Shape;81;p15_2" descr=""/>
          <p:cNvPicPr/>
          <p:nvPr/>
        </p:nvPicPr>
        <p:blipFill>
          <a:blip r:embed="rId3"/>
          <a:stretch/>
        </p:blipFill>
        <p:spPr>
          <a:xfrm>
            <a:off x="6714000" y="1742040"/>
            <a:ext cx="2005560" cy="1071720"/>
          </a:xfrm>
          <a:prstGeom prst="rect">
            <a:avLst/>
          </a:prstGeom>
          <a:ln>
            <a:noFill/>
          </a:ln>
        </p:spPr>
      </p:pic>
      <p:sp>
        <p:nvSpPr>
          <p:cNvPr id="660" name="CustomShape 3"/>
          <p:cNvSpPr/>
          <p:nvPr/>
        </p:nvSpPr>
        <p:spPr>
          <a:xfrm>
            <a:off x="6714000" y="1247040"/>
            <a:ext cx="12229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Colab 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1" name="CustomShape 4"/>
          <p:cNvSpPr/>
          <p:nvPr/>
        </p:nvSpPr>
        <p:spPr>
          <a:xfrm>
            <a:off x="6714000" y="3330360"/>
            <a:ext cx="12229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伺服器 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62" name="Google Shape;84;p15_2" descr=""/>
          <p:cNvPicPr/>
          <p:nvPr/>
        </p:nvPicPr>
        <p:blipFill>
          <a:blip r:embed="rId4"/>
          <a:stretch/>
        </p:blipFill>
        <p:spPr>
          <a:xfrm>
            <a:off x="6714000" y="3699360"/>
            <a:ext cx="2005560" cy="99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確認問題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64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Python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版本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65" name="Google Shape;91;p16_1" descr=""/>
          <p:cNvPicPr/>
          <p:nvPr/>
        </p:nvPicPr>
        <p:blipFill>
          <a:blip r:embed="rId1"/>
          <a:stretch/>
        </p:blipFill>
        <p:spPr>
          <a:xfrm>
            <a:off x="3850200" y="107280"/>
            <a:ext cx="4658400" cy="1472760"/>
          </a:xfrm>
          <a:prstGeom prst="rect">
            <a:avLst/>
          </a:prstGeom>
          <a:ln>
            <a:noFill/>
          </a:ln>
        </p:spPr>
      </p:pic>
      <p:sp>
        <p:nvSpPr>
          <p:cNvPr id="666" name="CustomShape 3"/>
          <p:cNvSpPr/>
          <p:nvPr/>
        </p:nvSpPr>
        <p:spPr>
          <a:xfrm>
            <a:off x="2939760" y="605880"/>
            <a:ext cx="12229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Colab 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67" name="Google Shape;93;p16_2" descr=""/>
          <p:cNvPicPr/>
          <p:nvPr/>
        </p:nvPicPr>
        <p:blipFill>
          <a:blip r:embed="rId2"/>
          <a:stretch/>
        </p:blipFill>
        <p:spPr>
          <a:xfrm>
            <a:off x="3850200" y="2067480"/>
            <a:ext cx="4473720" cy="1356480"/>
          </a:xfrm>
          <a:prstGeom prst="rect">
            <a:avLst/>
          </a:prstGeom>
          <a:ln>
            <a:noFill/>
          </a:ln>
        </p:spPr>
      </p:pic>
      <p:sp>
        <p:nvSpPr>
          <p:cNvPr id="668" name="CustomShape 4"/>
          <p:cNvSpPr/>
          <p:nvPr/>
        </p:nvSpPr>
        <p:spPr>
          <a:xfrm>
            <a:off x="2939760" y="2109240"/>
            <a:ext cx="12229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伺服器 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9" name="CustomShape 5"/>
          <p:cNvSpPr/>
          <p:nvPr/>
        </p:nvSpPr>
        <p:spPr>
          <a:xfrm>
            <a:off x="2939760" y="4127040"/>
            <a:ext cx="9097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本機 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70" name="Google Shape;96;p16_2" descr=""/>
          <p:cNvPicPr/>
          <p:nvPr/>
        </p:nvPicPr>
        <p:blipFill>
          <a:blip r:embed="rId3"/>
          <a:stretch/>
        </p:blipFill>
        <p:spPr>
          <a:xfrm>
            <a:off x="3869640" y="3696480"/>
            <a:ext cx="4619520" cy="1385280"/>
          </a:xfrm>
          <a:prstGeom prst="rect">
            <a:avLst/>
          </a:prstGeom>
          <a:ln>
            <a:noFill/>
          </a:ln>
        </p:spPr>
      </p:pic>
      <p:sp>
        <p:nvSpPr>
          <p:cNvPr id="671" name="CustomShape 6"/>
          <p:cNvSpPr/>
          <p:nvPr/>
        </p:nvSpPr>
        <p:spPr>
          <a:xfrm>
            <a:off x="3191040" y="2398320"/>
            <a:ext cx="356040" cy="3988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7"/>
          <p:cNvSpPr/>
          <p:nvPr/>
        </p:nvSpPr>
        <p:spPr>
          <a:xfrm>
            <a:off x="3247200" y="953280"/>
            <a:ext cx="260280" cy="261360"/>
          </a:xfrm>
          <a:prstGeom prst="flowChartConnector">
            <a:avLst/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8"/>
          <p:cNvSpPr/>
          <p:nvPr/>
        </p:nvSpPr>
        <p:spPr>
          <a:xfrm>
            <a:off x="3247200" y="4527000"/>
            <a:ext cx="260280" cy="261360"/>
          </a:xfrm>
          <a:prstGeom prst="flowChartConnector">
            <a:avLst/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步驟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75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引用雲端文件 （只有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Colab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需要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匯入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model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下載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MTCNN(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人臉檢測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檢測人臉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創建人臉嵌入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執行人臉分類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繪製原始人臉和預測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文件範本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77" name="CustomShape 2"/>
          <p:cNvSpPr/>
          <p:nvPr/>
        </p:nvSpPr>
        <p:spPr>
          <a:xfrm>
            <a:off x="311760" y="1266480"/>
            <a:ext cx="8519400" cy="17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model : facenet_keras.h5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train,test dataset 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8" name="Google Shape;112;p18_1" descr=""/>
          <p:cNvPicPr/>
          <p:nvPr/>
        </p:nvPicPr>
        <p:blipFill>
          <a:blip r:embed="rId1"/>
          <a:stretch/>
        </p:blipFill>
        <p:spPr>
          <a:xfrm>
            <a:off x="4836600" y="1939320"/>
            <a:ext cx="3765960" cy="1610280"/>
          </a:xfrm>
          <a:prstGeom prst="rect">
            <a:avLst/>
          </a:prstGeom>
          <a:ln>
            <a:noFill/>
          </a:ln>
        </p:spPr>
      </p:pic>
      <p:pic>
        <p:nvPicPr>
          <p:cNvPr id="679" name="Google Shape;113;p18_1" descr=""/>
          <p:cNvPicPr/>
          <p:nvPr/>
        </p:nvPicPr>
        <p:blipFill>
          <a:blip r:embed="rId2"/>
          <a:stretch/>
        </p:blipFill>
        <p:spPr>
          <a:xfrm>
            <a:off x="684360" y="2258640"/>
            <a:ext cx="3765960" cy="1190520"/>
          </a:xfrm>
          <a:prstGeom prst="rect">
            <a:avLst/>
          </a:prstGeom>
          <a:ln>
            <a:noFill/>
          </a:ln>
        </p:spPr>
      </p:pic>
      <p:pic>
        <p:nvPicPr>
          <p:cNvPr id="680" name="Google Shape;114;p18_1" descr=""/>
          <p:cNvPicPr/>
          <p:nvPr/>
        </p:nvPicPr>
        <p:blipFill>
          <a:blip r:embed="rId3"/>
          <a:stretch/>
        </p:blipFill>
        <p:spPr>
          <a:xfrm>
            <a:off x="851760" y="3951000"/>
            <a:ext cx="3004560" cy="30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311760" y="444960"/>
            <a:ext cx="85190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擬真（計算村里競選人數）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311760" y="1266480"/>
            <a:ext cx="3733920" cy="33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16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台北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7" name="Google Shape;104;p17" descr=""/>
          <p:cNvPicPr/>
          <p:nvPr/>
        </p:nvPicPr>
        <p:blipFill>
          <a:blip r:embed="rId1"/>
          <a:stretch/>
        </p:blipFill>
        <p:spPr>
          <a:xfrm>
            <a:off x="1348920" y="1821240"/>
            <a:ext cx="1656000" cy="1922400"/>
          </a:xfrm>
          <a:prstGeom prst="rect">
            <a:avLst/>
          </a:prstGeom>
          <a:ln>
            <a:noFill/>
          </a:ln>
        </p:spPr>
      </p:pic>
      <p:pic>
        <p:nvPicPr>
          <p:cNvPr id="448" name="Google Shape;105;p17" descr=""/>
          <p:cNvPicPr/>
          <p:nvPr/>
        </p:nvPicPr>
        <p:blipFill>
          <a:blip r:embed="rId2"/>
          <a:stretch/>
        </p:blipFill>
        <p:spPr>
          <a:xfrm>
            <a:off x="5774760" y="1830240"/>
            <a:ext cx="1656000" cy="1913040"/>
          </a:xfrm>
          <a:prstGeom prst="rect">
            <a:avLst/>
          </a:prstGeom>
          <a:ln>
            <a:noFill/>
          </a:ln>
        </p:spPr>
      </p:pic>
      <p:sp>
        <p:nvSpPr>
          <p:cNvPr id="449" name="CustomShape 3"/>
          <p:cNvSpPr/>
          <p:nvPr/>
        </p:nvSpPr>
        <p:spPr>
          <a:xfrm>
            <a:off x="4572000" y="1266480"/>
            <a:ext cx="4061520" cy="5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marL="457200" indent="-3416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全台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Result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5354640" y="1225800"/>
            <a:ext cx="323352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輸出 ：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人臉檢測檔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(.npz)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人臉分類檔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(.npz)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accuracy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預測每張照片”距離”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預測結果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輸出人臉檢測檔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83" name="Google Shape;121;p19_1" descr=""/>
          <p:cNvPicPr/>
          <p:nvPr/>
        </p:nvPicPr>
        <p:blipFill>
          <a:blip r:embed="rId1"/>
          <a:stretch/>
        </p:blipFill>
        <p:spPr>
          <a:xfrm>
            <a:off x="177480" y="2090160"/>
            <a:ext cx="1377360" cy="1573200"/>
          </a:xfrm>
          <a:prstGeom prst="rect">
            <a:avLst/>
          </a:prstGeom>
          <a:ln>
            <a:noFill/>
          </a:ln>
        </p:spPr>
      </p:pic>
      <p:pic>
        <p:nvPicPr>
          <p:cNvPr id="684" name="Google Shape;122;p19_1" descr=""/>
          <p:cNvPicPr/>
          <p:nvPr/>
        </p:nvPicPr>
        <p:blipFill>
          <a:blip r:embed="rId2"/>
          <a:stretch/>
        </p:blipFill>
        <p:spPr>
          <a:xfrm>
            <a:off x="451080" y="1266480"/>
            <a:ext cx="3075480" cy="170280"/>
          </a:xfrm>
          <a:prstGeom prst="rect">
            <a:avLst/>
          </a:prstGeom>
          <a:ln>
            <a:noFill/>
          </a:ln>
        </p:spPr>
      </p:pic>
      <p:pic>
        <p:nvPicPr>
          <p:cNvPr id="685" name="Google Shape;123;p19_1" descr=""/>
          <p:cNvPicPr/>
          <p:nvPr/>
        </p:nvPicPr>
        <p:blipFill>
          <a:blip r:embed="rId3"/>
          <a:stretch/>
        </p:blipFill>
        <p:spPr>
          <a:xfrm>
            <a:off x="1783440" y="2090160"/>
            <a:ext cx="1542240" cy="1573200"/>
          </a:xfrm>
          <a:prstGeom prst="rect">
            <a:avLst/>
          </a:prstGeom>
          <a:ln>
            <a:noFill/>
          </a:ln>
        </p:spPr>
      </p:pic>
      <p:pic>
        <p:nvPicPr>
          <p:cNvPr id="686" name="Google Shape;124;p19_1" descr=""/>
          <p:cNvPicPr/>
          <p:nvPr/>
        </p:nvPicPr>
        <p:blipFill>
          <a:blip r:embed="rId4"/>
          <a:stretch/>
        </p:blipFill>
        <p:spPr>
          <a:xfrm>
            <a:off x="3527640" y="2090160"/>
            <a:ext cx="1491840" cy="157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88" name="CustomShape 2"/>
          <p:cNvSpPr/>
          <p:nvPr/>
        </p:nvSpPr>
        <p:spPr>
          <a:xfrm>
            <a:off x="311760" y="1266480"/>
            <a:ext cx="8519400" cy="36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檔案整理，分為（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1,0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）兩檔案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實作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FaceNet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text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整理 ：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Data : 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連任拿掉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1004040" y="1751760"/>
            <a:ext cx="713556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_2021/12/7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690" name="CustomShape 2"/>
          <p:cNvSpPr/>
          <p:nvPr/>
        </p:nvSpPr>
        <p:spPr>
          <a:xfrm>
            <a:off x="2137320" y="2850120"/>
            <a:ext cx="486936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2" name="CustomShape 2"/>
          <p:cNvSpPr/>
          <p:nvPr/>
        </p:nvSpPr>
        <p:spPr>
          <a:xfrm>
            <a:off x="1266120" y="1152360"/>
            <a:ext cx="6316920" cy="35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546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example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6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整理僅兩人競選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分析（連任 政治 性別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....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factor_analyzer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人且連任拿掉）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資料問題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4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raw data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 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3711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 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3697</a:t>
            </a:r>
            <a:endParaRPr b="0" lang="en-US" sz="14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檢查得票率等於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0.5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者 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確定沒問題</a:t>
            </a:r>
            <a:endParaRPr b="0" lang="en-US" sz="14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找出問題（如右圖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7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人標記錯誤（得票率小於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0.5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但標記為當選）</a:t>
            </a:r>
            <a:endParaRPr b="0" lang="en-US" sz="14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最終兩人競選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 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3704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 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3704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95" name="Google Shape;80;p15_3" descr=""/>
          <p:cNvPicPr/>
          <p:nvPr/>
        </p:nvPicPr>
        <p:blipFill>
          <a:blip r:embed="rId1"/>
          <a:stretch/>
        </p:blipFill>
        <p:spPr>
          <a:xfrm>
            <a:off x="5817240" y="837720"/>
            <a:ext cx="3325680" cy="1410120"/>
          </a:xfrm>
          <a:prstGeom prst="rect">
            <a:avLst/>
          </a:prstGeom>
          <a:ln>
            <a:noFill/>
          </a:ln>
        </p:spPr>
      </p:pic>
      <p:pic>
        <p:nvPicPr>
          <p:cNvPr id="696" name="Google Shape;81;p15_3" descr=""/>
          <p:cNvPicPr/>
          <p:nvPr/>
        </p:nvPicPr>
        <p:blipFill>
          <a:blip r:embed="rId2"/>
          <a:stretch/>
        </p:blipFill>
        <p:spPr>
          <a:xfrm>
            <a:off x="5871240" y="2484360"/>
            <a:ext cx="3217320" cy="261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data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整理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311760" y="1266480"/>
            <a:ext cx="4633920" cy="5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1000"/>
          </a:bodyPr>
          <a:p>
            <a:pPr marL="457200" indent="-333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311760" y="1806480"/>
            <a:ext cx="3752640" cy="31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2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號次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號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3704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1779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1925</a:t>
            </a:r>
            <a:endParaRPr b="0" lang="en-US" sz="14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號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3704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1925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1779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00" name="Google Shape;89;p16_1" descr=""/>
          <p:cNvPicPr/>
          <p:nvPr/>
        </p:nvPicPr>
        <p:blipFill>
          <a:blip r:embed="rId1"/>
          <a:stretch/>
        </p:blipFill>
        <p:spPr>
          <a:xfrm>
            <a:off x="4151160" y="43560"/>
            <a:ext cx="4437360" cy="1268280"/>
          </a:xfrm>
          <a:prstGeom prst="rect">
            <a:avLst/>
          </a:prstGeom>
          <a:ln>
            <a:noFill/>
          </a:ln>
        </p:spPr>
      </p:pic>
      <p:sp>
        <p:nvSpPr>
          <p:cNvPr id="701" name="CustomShape 4"/>
          <p:cNvSpPr/>
          <p:nvPr/>
        </p:nvSpPr>
        <p:spPr>
          <a:xfrm>
            <a:off x="4836240" y="1806480"/>
            <a:ext cx="3752640" cy="31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2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性別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男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6327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3185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3142</a:t>
            </a:r>
            <a:endParaRPr b="0" lang="en-US" sz="14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女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1081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519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562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2" name="CustomShape 5"/>
          <p:cNvSpPr/>
          <p:nvPr/>
        </p:nvSpPr>
        <p:spPr>
          <a:xfrm>
            <a:off x="4866480" y="101880"/>
            <a:ext cx="151200" cy="1268280"/>
          </a:xfrm>
          <a:prstGeom prst="rect">
            <a:avLst/>
          </a:prstGeom>
          <a:noFill/>
          <a:ln w="93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6"/>
          <p:cNvSpPr/>
          <p:nvPr/>
        </p:nvSpPr>
        <p:spPr>
          <a:xfrm>
            <a:off x="4954680" y="101880"/>
            <a:ext cx="151200" cy="1268280"/>
          </a:xfrm>
          <a:prstGeom prst="rect">
            <a:avLst/>
          </a:prstGeom>
          <a:noFill/>
          <a:ln w="9360">
            <a:solidFill>
              <a:srgbClr val="ea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04" name="Google Shape;93;p16_3" descr=""/>
          <p:cNvPicPr/>
          <p:nvPr/>
        </p:nvPicPr>
        <p:blipFill>
          <a:blip r:embed="rId2"/>
          <a:stretch/>
        </p:blipFill>
        <p:spPr>
          <a:xfrm>
            <a:off x="3269520" y="2029320"/>
            <a:ext cx="1301400" cy="1391400"/>
          </a:xfrm>
          <a:prstGeom prst="rect">
            <a:avLst/>
          </a:prstGeom>
          <a:ln>
            <a:noFill/>
          </a:ln>
        </p:spPr>
      </p:pic>
      <p:pic>
        <p:nvPicPr>
          <p:cNvPr id="705" name="Google Shape;94;p16_3" descr=""/>
          <p:cNvPicPr/>
          <p:nvPr/>
        </p:nvPicPr>
        <p:blipFill>
          <a:blip r:embed="rId3"/>
          <a:stretch/>
        </p:blipFill>
        <p:spPr>
          <a:xfrm>
            <a:off x="3269520" y="3528000"/>
            <a:ext cx="1301400" cy="1391400"/>
          </a:xfrm>
          <a:prstGeom prst="rect">
            <a:avLst/>
          </a:prstGeom>
          <a:ln>
            <a:noFill/>
          </a:ln>
        </p:spPr>
      </p:pic>
      <p:pic>
        <p:nvPicPr>
          <p:cNvPr id="706" name="Google Shape;95;p16_3" descr=""/>
          <p:cNvPicPr/>
          <p:nvPr/>
        </p:nvPicPr>
        <p:blipFill>
          <a:blip r:embed="rId4"/>
          <a:stretch/>
        </p:blipFill>
        <p:spPr>
          <a:xfrm>
            <a:off x="7747200" y="2029320"/>
            <a:ext cx="1301400" cy="1391400"/>
          </a:xfrm>
          <a:prstGeom prst="rect">
            <a:avLst/>
          </a:prstGeom>
          <a:ln>
            <a:noFill/>
          </a:ln>
        </p:spPr>
      </p:pic>
      <p:pic>
        <p:nvPicPr>
          <p:cNvPr id="707" name="Google Shape;96;p16_3" descr=""/>
          <p:cNvPicPr/>
          <p:nvPr/>
        </p:nvPicPr>
        <p:blipFill>
          <a:blip r:embed="rId5"/>
          <a:stretch/>
        </p:blipFill>
        <p:spPr>
          <a:xfrm>
            <a:off x="7747200" y="3528000"/>
            <a:ext cx="1301400" cy="139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data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整理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311760" y="1266480"/>
            <a:ext cx="4633920" cy="5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1000"/>
          </a:bodyPr>
          <a:p>
            <a:pPr marL="457200" indent="-333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0" name="CustomShape 3"/>
          <p:cNvSpPr/>
          <p:nvPr/>
        </p:nvSpPr>
        <p:spPr>
          <a:xfrm>
            <a:off x="311760" y="1806480"/>
            <a:ext cx="3752640" cy="31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4000"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2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出生年次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年齡較長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3567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1879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1688</a:t>
            </a:r>
            <a:endParaRPr b="0" lang="en-US" sz="14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年齡較小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3567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1688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1879</a:t>
            </a:r>
            <a:endParaRPr b="0" lang="en-US" sz="14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同齡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274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137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137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11" name="Google Shape;104;p17_1" descr=""/>
          <p:cNvPicPr/>
          <p:nvPr/>
        </p:nvPicPr>
        <p:blipFill>
          <a:blip r:embed="rId1"/>
          <a:stretch/>
        </p:blipFill>
        <p:spPr>
          <a:xfrm>
            <a:off x="4151160" y="43560"/>
            <a:ext cx="4437360" cy="1268280"/>
          </a:xfrm>
          <a:prstGeom prst="rect">
            <a:avLst/>
          </a:prstGeom>
          <a:ln>
            <a:noFill/>
          </a:ln>
        </p:spPr>
      </p:pic>
      <p:sp>
        <p:nvSpPr>
          <p:cNvPr id="712" name="CustomShape 4"/>
          <p:cNvSpPr/>
          <p:nvPr/>
        </p:nvSpPr>
        <p:spPr>
          <a:xfrm>
            <a:off x="4836240" y="1806480"/>
            <a:ext cx="3752640" cy="31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2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有無推薦政黨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有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1685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947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738</a:t>
            </a:r>
            <a:endParaRPr b="0" lang="en-US" sz="14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無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5723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2757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2966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13" name="CustomShape 5"/>
          <p:cNvSpPr/>
          <p:nvPr/>
        </p:nvSpPr>
        <p:spPr>
          <a:xfrm>
            <a:off x="5114880" y="101880"/>
            <a:ext cx="202680" cy="1268280"/>
          </a:xfrm>
          <a:prstGeom prst="rect">
            <a:avLst/>
          </a:prstGeom>
          <a:noFill/>
          <a:ln w="93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6"/>
          <p:cNvSpPr/>
          <p:nvPr/>
        </p:nvSpPr>
        <p:spPr>
          <a:xfrm>
            <a:off x="5318640" y="101880"/>
            <a:ext cx="232200" cy="1268280"/>
          </a:xfrm>
          <a:prstGeom prst="rect">
            <a:avLst/>
          </a:prstGeom>
          <a:noFill/>
          <a:ln w="9360">
            <a:solidFill>
              <a:srgbClr val="ea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15" name="Google Shape;108;p17_2" descr=""/>
          <p:cNvPicPr/>
          <p:nvPr/>
        </p:nvPicPr>
        <p:blipFill>
          <a:blip r:embed="rId2"/>
          <a:stretch/>
        </p:blipFill>
        <p:spPr>
          <a:xfrm>
            <a:off x="3428640" y="2036520"/>
            <a:ext cx="1370160" cy="1464840"/>
          </a:xfrm>
          <a:prstGeom prst="rect">
            <a:avLst/>
          </a:prstGeom>
          <a:ln>
            <a:noFill/>
          </a:ln>
        </p:spPr>
      </p:pic>
      <p:pic>
        <p:nvPicPr>
          <p:cNvPr id="716" name="Google Shape;109;p17_2" descr=""/>
          <p:cNvPicPr/>
          <p:nvPr/>
        </p:nvPicPr>
        <p:blipFill>
          <a:blip r:embed="rId3"/>
          <a:stretch/>
        </p:blipFill>
        <p:spPr>
          <a:xfrm>
            <a:off x="3428640" y="3495240"/>
            <a:ext cx="1370160" cy="1464840"/>
          </a:xfrm>
          <a:prstGeom prst="rect">
            <a:avLst/>
          </a:prstGeom>
          <a:ln>
            <a:noFill/>
          </a:ln>
        </p:spPr>
      </p:pic>
      <p:pic>
        <p:nvPicPr>
          <p:cNvPr id="717" name="Google Shape;110;p17_2" descr=""/>
          <p:cNvPicPr/>
          <p:nvPr/>
        </p:nvPicPr>
        <p:blipFill>
          <a:blip r:embed="rId4"/>
          <a:stretch/>
        </p:blipFill>
        <p:spPr>
          <a:xfrm>
            <a:off x="7594200" y="2036520"/>
            <a:ext cx="1370160" cy="1464840"/>
          </a:xfrm>
          <a:prstGeom prst="rect">
            <a:avLst/>
          </a:prstGeom>
          <a:ln>
            <a:noFill/>
          </a:ln>
        </p:spPr>
      </p:pic>
      <p:pic>
        <p:nvPicPr>
          <p:cNvPr id="718" name="Google Shape;111;p17_2" descr=""/>
          <p:cNvPicPr/>
          <p:nvPr/>
        </p:nvPicPr>
        <p:blipFill>
          <a:blip r:embed="rId5"/>
          <a:stretch/>
        </p:blipFill>
        <p:spPr>
          <a:xfrm>
            <a:off x="7594200" y="3495240"/>
            <a:ext cx="1370160" cy="14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data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整理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3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20" name="CustomShape 2"/>
          <p:cNvSpPr/>
          <p:nvPr/>
        </p:nvSpPr>
        <p:spPr>
          <a:xfrm>
            <a:off x="311760" y="1266480"/>
            <a:ext cx="4633920" cy="5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1000"/>
          </a:bodyPr>
          <a:p>
            <a:pPr marL="457200" indent="-333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1" name="CustomShape 3"/>
          <p:cNvSpPr/>
          <p:nvPr/>
        </p:nvSpPr>
        <p:spPr>
          <a:xfrm>
            <a:off x="311760" y="1806480"/>
            <a:ext cx="3752640" cy="31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2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是否為現任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現任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3067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2110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957</a:t>
            </a:r>
            <a:endParaRPr b="0" lang="en-US" sz="14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非現任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4341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1594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2747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22" name="Google Shape;119;p18_2" descr=""/>
          <p:cNvPicPr/>
          <p:nvPr/>
        </p:nvPicPr>
        <p:blipFill>
          <a:blip r:embed="rId1"/>
          <a:stretch/>
        </p:blipFill>
        <p:spPr>
          <a:xfrm>
            <a:off x="4151160" y="43560"/>
            <a:ext cx="4437360" cy="1268280"/>
          </a:xfrm>
          <a:prstGeom prst="rect">
            <a:avLst/>
          </a:prstGeom>
          <a:ln>
            <a:noFill/>
          </a:ln>
        </p:spPr>
      </p:pic>
      <p:sp>
        <p:nvSpPr>
          <p:cNvPr id="723" name="CustomShape 4"/>
          <p:cNvSpPr/>
          <p:nvPr/>
        </p:nvSpPr>
        <p:spPr>
          <a:xfrm>
            <a:off x="4836240" y="1806480"/>
            <a:ext cx="3752640" cy="31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2000"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63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SzPct val="122000"/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推薦政黨</a:t>
            </a:r>
            <a:endParaRPr b="0" lang="en-US" sz="1800" spc="-1" strike="noStrike">
              <a:latin typeface="Arial"/>
            </a:endParaRPr>
          </a:p>
          <a:p>
            <a:pPr lvl="1" marL="914400" indent="-31392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無政黨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5723</a:t>
            </a:r>
            <a:endParaRPr b="0" lang="en-US" sz="1600" spc="-1" strike="noStrike">
              <a:latin typeface="Arial"/>
            </a:endParaRPr>
          </a:p>
          <a:p>
            <a:pPr lvl="2" marL="1371600" indent="-30312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2757</a:t>
            </a:r>
            <a:endParaRPr b="0" lang="en-US" sz="1400" spc="-1" strike="noStrike">
              <a:latin typeface="Arial"/>
            </a:endParaRPr>
          </a:p>
          <a:p>
            <a:pPr lvl="2" marL="1371600" indent="-30312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2966</a:t>
            </a:r>
            <a:endParaRPr b="0" lang="en-US" sz="1400" spc="-1" strike="noStrike">
              <a:latin typeface="Arial"/>
            </a:endParaRPr>
          </a:p>
          <a:p>
            <a:pPr lvl="1" marL="914400" indent="-31392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國民黨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1250</a:t>
            </a:r>
            <a:endParaRPr b="0" lang="en-US" sz="1600" spc="-1" strike="noStrike">
              <a:latin typeface="Arial"/>
            </a:endParaRPr>
          </a:p>
          <a:p>
            <a:pPr lvl="2" marL="1371600" indent="-30312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727</a:t>
            </a:r>
            <a:endParaRPr b="0" lang="en-US" sz="1400" spc="-1" strike="noStrike">
              <a:latin typeface="Arial"/>
            </a:endParaRPr>
          </a:p>
          <a:p>
            <a:pPr lvl="2" marL="1371600" indent="-30312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523</a:t>
            </a:r>
            <a:endParaRPr b="0" lang="en-US" sz="1400" spc="-1" strike="noStrike">
              <a:latin typeface="Arial"/>
            </a:endParaRPr>
          </a:p>
          <a:p>
            <a:pPr lvl="1" marL="914400" indent="-31392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民進黨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418</a:t>
            </a:r>
            <a:endParaRPr b="0" lang="en-US" sz="1600" spc="-1" strike="noStrike">
              <a:latin typeface="Arial"/>
            </a:endParaRPr>
          </a:p>
          <a:p>
            <a:pPr lvl="2" marL="1371600" indent="-30312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218</a:t>
            </a:r>
            <a:endParaRPr b="0" lang="en-US" sz="1400" spc="-1" strike="noStrike">
              <a:latin typeface="Arial"/>
            </a:endParaRPr>
          </a:p>
          <a:p>
            <a:pPr lvl="2" marL="1371600" indent="-30312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200</a:t>
            </a:r>
            <a:endParaRPr b="0" lang="en-US" sz="1400" spc="-1" strike="noStrike">
              <a:latin typeface="Arial"/>
            </a:endParaRPr>
          </a:p>
          <a:p>
            <a:pPr lvl="1" marL="914400" indent="-31392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其他黨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17</a:t>
            </a:r>
            <a:endParaRPr b="0" lang="en-US" sz="1600" spc="-1" strike="noStrike">
              <a:latin typeface="Arial"/>
            </a:endParaRPr>
          </a:p>
          <a:p>
            <a:pPr lvl="2" marL="1371600" indent="-30312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</a:t>
            </a:r>
            <a:endParaRPr b="0" lang="en-US" sz="1400" spc="-1" strike="noStrike">
              <a:latin typeface="Arial"/>
            </a:endParaRPr>
          </a:p>
          <a:p>
            <a:pPr lvl="2" marL="1371600" indent="-30312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724" name="CustomShape 5"/>
          <p:cNvSpPr/>
          <p:nvPr/>
        </p:nvSpPr>
        <p:spPr>
          <a:xfrm>
            <a:off x="6098400" y="101880"/>
            <a:ext cx="158760" cy="1268280"/>
          </a:xfrm>
          <a:prstGeom prst="rect">
            <a:avLst/>
          </a:prstGeom>
          <a:noFill/>
          <a:ln w="93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25" name="Google Shape;122;p18_2" descr=""/>
          <p:cNvPicPr/>
          <p:nvPr/>
        </p:nvPicPr>
        <p:blipFill>
          <a:blip r:embed="rId2"/>
          <a:stretch/>
        </p:blipFill>
        <p:spPr>
          <a:xfrm>
            <a:off x="3207600" y="1806480"/>
            <a:ext cx="1363320" cy="1457640"/>
          </a:xfrm>
          <a:prstGeom prst="rect">
            <a:avLst/>
          </a:prstGeom>
          <a:ln>
            <a:noFill/>
          </a:ln>
        </p:spPr>
      </p:pic>
      <p:pic>
        <p:nvPicPr>
          <p:cNvPr id="726" name="Google Shape;123;p18_2" descr=""/>
          <p:cNvPicPr/>
          <p:nvPr/>
        </p:nvPicPr>
        <p:blipFill>
          <a:blip r:embed="rId3"/>
          <a:stretch/>
        </p:blipFill>
        <p:spPr>
          <a:xfrm>
            <a:off x="3207600" y="3347280"/>
            <a:ext cx="1363320" cy="1457640"/>
          </a:xfrm>
          <a:prstGeom prst="rect">
            <a:avLst/>
          </a:prstGeom>
          <a:ln>
            <a:noFill/>
          </a:ln>
        </p:spPr>
      </p:pic>
      <p:pic>
        <p:nvPicPr>
          <p:cNvPr id="727" name="Google Shape;124;p18_2" descr=""/>
          <p:cNvPicPr/>
          <p:nvPr/>
        </p:nvPicPr>
        <p:blipFill>
          <a:blip r:embed="rId4"/>
          <a:stretch/>
        </p:blipFill>
        <p:spPr>
          <a:xfrm>
            <a:off x="7390080" y="1458720"/>
            <a:ext cx="1039680" cy="1111680"/>
          </a:xfrm>
          <a:prstGeom prst="rect">
            <a:avLst/>
          </a:prstGeom>
          <a:ln>
            <a:noFill/>
          </a:ln>
        </p:spPr>
      </p:pic>
      <p:pic>
        <p:nvPicPr>
          <p:cNvPr id="728" name="Google Shape;125;p18_2" descr=""/>
          <p:cNvPicPr/>
          <p:nvPr/>
        </p:nvPicPr>
        <p:blipFill>
          <a:blip r:embed="rId5"/>
          <a:stretch/>
        </p:blipFill>
        <p:spPr>
          <a:xfrm>
            <a:off x="8103240" y="2200320"/>
            <a:ext cx="1039680" cy="1111680"/>
          </a:xfrm>
          <a:prstGeom prst="rect">
            <a:avLst/>
          </a:prstGeom>
          <a:ln>
            <a:noFill/>
          </a:ln>
        </p:spPr>
      </p:pic>
      <p:pic>
        <p:nvPicPr>
          <p:cNvPr id="729" name="Google Shape;126;p18_2" descr=""/>
          <p:cNvPicPr/>
          <p:nvPr/>
        </p:nvPicPr>
        <p:blipFill>
          <a:blip r:embed="rId6"/>
          <a:stretch/>
        </p:blipFill>
        <p:spPr>
          <a:xfrm>
            <a:off x="7390080" y="3017520"/>
            <a:ext cx="1039680" cy="1111680"/>
          </a:xfrm>
          <a:prstGeom prst="rect">
            <a:avLst/>
          </a:prstGeom>
          <a:ln>
            <a:noFill/>
          </a:ln>
        </p:spPr>
      </p:pic>
      <p:pic>
        <p:nvPicPr>
          <p:cNvPr id="730" name="Google Shape;127;p18_2" descr=""/>
          <p:cNvPicPr/>
          <p:nvPr/>
        </p:nvPicPr>
        <p:blipFill>
          <a:blip r:embed="rId7"/>
          <a:stretch/>
        </p:blipFill>
        <p:spPr>
          <a:xfrm>
            <a:off x="8103240" y="3848400"/>
            <a:ext cx="1039680" cy="111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factor_analyzer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2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https://zhuanlan.zhihu.com/p/430189724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進行因子分析的核心庫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對所給的數據樣本進行標準化處理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計算樣本的相關矩陣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求相關矩陣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的特徵值、特徵向量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根據系統要求的累積貢獻度確定主因子的個數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計算因子載荷矩陣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最終確定因子模型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factor_analyzer EX 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4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bfi.csv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： 總共是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2800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條數據，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個特徵屬性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預處理會將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個特徵去掉）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事先我們並不知道這些隱形變量的對應關係，所以想要通過因子分析來找到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個變量後面的隱藏變量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35" name="Google Shape;140;p20_1" descr=""/>
          <p:cNvPicPr/>
          <p:nvPr/>
        </p:nvPicPr>
        <p:blipFill>
          <a:blip r:embed="rId1"/>
          <a:stretch/>
        </p:blipFill>
        <p:spPr>
          <a:xfrm>
            <a:off x="856080" y="2571840"/>
            <a:ext cx="5067720" cy="171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311760" y="444960"/>
            <a:ext cx="85190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照片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311760" y="1266120"/>
            <a:ext cx="4368600" cy="164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16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顏色，大小不同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16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壓縮變形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2" name="Google Shape;113;p18" descr=""/>
          <p:cNvPicPr/>
          <p:nvPr/>
        </p:nvPicPr>
        <p:blipFill>
          <a:blip r:embed="rId1"/>
          <a:stretch/>
        </p:blipFill>
        <p:spPr>
          <a:xfrm>
            <a:off x="4199760" y="50040"/>
            <a:ext cx="993600" cy="1318680"/>
          </a:xfrm>
          <a:prstGeom prst="rect">
            <a:avLst/>
          </a:prstGeom>
          <a:ln>
            <a:noFill/>
          </a:ln>
        </p:spPr>
      </p:pic>
      <p:pic>
        <p:nvPicPr>
          <p:cNvPr id="453" name="Google Shape;114;p18" descr=""/>
          <p:cNvPicPr/>
          <p:nvPr/>
        </p:nvPicPr>
        <p:blipFill>
          <a:blip r:embed="rId2"/>
          <a:stretch/>
        </p:blipFill>
        <p:spPr>
          <a:xfrm>
            <a:off x="6505200" y="50040"/>
            <a:ext cx="1318680" cy="1318680"/>
          </a:xfrm>
          <a:prstGeom prst="rect">
            <a:avLst/>
          </a:prstGeom>
          <a:ln>
            <a:noFill/>
          </a:ln>
        </p:spPr>
      </p:pic>
      <p:pic>
        <p:nvPicPr>
          <p:cNvPr id="454" name="Google Shape;115;p18" descr=""/>
          <p:cNvPicPr/>
          <p:nvPr/>
        </p:nvPicPr>
        <p:blipFill>
          <a:blip r:embed="rId3"/>
          <a:stretch/>
        </p:blipFill>
        <p:spPr>
          <a:xfrm>
            <a:off x="4199760" y="1784880"/>
            <a:ext cx="993600" cy="1304280"/>
          </a:xfrm>
          <a:prstGeom prst="rect">
            <a:avLst/>
          </a:prstGeom>
          <a:ln>
            <a:noFill/>
          </a:ln>
        </p:spPr>
      </p:pic>
      <p:pic>
        <p:nvPicPr>
          <p:cNvPr id="455" name="Google Shape;116;p18" descr=""/>
          <p:cNvPicPr/>
          <p:nvPr/>
        </p:nvPicPr>
        <p:blipFill>
          <a:blip r:embed="rId4"/>
          <a:srcRect l="0" t="0" r="-55086" b="-55086"/>
          <a:stretch/>
        </p:blipFill>
        <p:spPr>
          <a:xfrm>
            <a:off x="6469200" y="1784880"/>
            <a:ext cx="2051640" cy="2051640"/>
          </a:xfrm>
          <a:prstGeom prst="rect">
            <a:avLst/>
          </a:prstGeom>
          <a:ln>
            <a:noFill/>
          </a:ln>
        </p:spPr>
      </p:pic>
      <p:pic>
        <p:nvPicPr>
          <p:cNvPr id="456" name="Google Shape;117;p18" descr=""/>
          <p:cNvPicPr/>
          <p:nvPr/>
        </p:nvPicPr>
        <p:blipFill>
          <a:blip r:embed="rId5"/>
          <a:stretch/>
        </p:blipFill>
        <p:spPr>
          <a:xfrm>
            <a:off x="4199760" y="3367440"/>
            <a:ext cx="993600" cy="1325160"/>
          </a:xfrm>
          <a:prstGeom prst="rect">
            <a:avLst/>
          </a:prstGeom>
          <a:ln>
            <a:noFill/>
          </a:ln>
        </p:spPr>
      </p:pic>
      <p:pic>
        <p:nvPicPr>
          <p:cNvPr id="457" name="Google Shape;118;p18" descr=""/>
          <p:cNvPicPr/>
          <p:nvPr/>
        </p:nvPicPr>
        <p:blipFill>
          <a:blip r:embed="rId6"/>
          <a:stretch/>
        </p:blipFill>
        <p:spPr>
          <a:xfrm>
            <a:off x="6505200" y="3414960"/>
            <a:ext cx="1318680" cy="1318680"/>
          </a:xfrm>
          <a:prstGeom prst="rect">
            <a:avLst/>
          </a:prstGeom>
          <a:ln>
            <a:noFill/>
          </a:ln>
        </p:spPr>
      </p:pic>
      <p:sp>
        <p:nvSpPr>
          <p:cNvPr id="458" name="CustomShape 3"/>
          <p:cNvSpPr/>
          <p:nvPr/>
        </p:nvSpPr>
        <p:spPr>
          <a:xfrm>
            <a:off x="4384080" y="1370160"/>
            <a:ext cx="73548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410*544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4384080" y="3079440"/>
            <a:ext cx="6440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394*517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0" name="CustomShape 5"/>
          <p:cNvSpPr/>
          <p:nvPr/>
        </p:nvSpPr>
        <p:spPr>
          <a:xfrm>
            <a:off x="4384080" y="4694040"/>
            <a:ext cx="73548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354*472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1" name="CustomShape 6"/>
          <p:cNvSpPr/>
          <p:nvPr/>
        </p:nvSpPr>
        <p:spPr>
          <a:xfrm>
            <a:off x="6852240" y="1370160"/>
            <a:ext cx="64476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2" name="CustomShape 7"/>
          <p:cNvSpPr/>
          <p:nvPr/>
        </p:nvSpPr>
        <p:spPr>
          <a:xfrm>
            <a:off x="6852240" y="3090240"/>
            <a:ext cx="64476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3" name="CustomShape 8"/>
          <p:cNvSpPr/>
          <p:nvPr/>
        </p:nvSpPr>
        <p:spPr>
          <a:xfrm>
            <a:off x="6852240" y="4735080"/>
            <a:ext cx="64476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factor_analyzer Our 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7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條數據，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個特徵屬性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數字代表：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女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 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=2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年幼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同歲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38" name="Google Shape;147;p21_1" descr=""/>
          <p:cNvPicPr/>
          <p:nvPr/>
        </p:nvPicPr>
        <p:blipFill>
          <a:blip r:embed="rId1"/>
          <a:stretch/>
        </p:blipFill>
        <p:spPr>
          <a:xfrm>
            <a:off x="4572000" y="1377360"/>
            <a:ext cx="2871360" cy="307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311760" y="118080"/>
            <a:ext cx="1976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Result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40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1" name="Google Shape;154;p22_1" descr=""/>
          <p:cNvPicPr/>
          <p:nvPr/>
        </p:nvPicPr>
        <p:blipFill>
          <a:blip r:embed="rId1"/>
          <a:stretch/>
        </p:blipFill>
        <p:spPr>
          <a:xfrm>
            <a:off x="5184360" y="861840"/>
            <a:ext cx="3766320" cy="3906000"/>
          </a:xfrm>
          <a:prstGeom prst="rect">
            <a:avLst/>
          </a:prstGeom>
          <a:ln>
            <a:noFill/>
          </a:ln>
        </p:spPr>
      </p:pic>
      <p:pic>
        <p:nvPicPr>
          <p:cNvPr id="742" name="Google Shape;155;p22_1" descr=""/>
          <p:cNvPicPr/>
          <p:nvPr/>
        </p:nvPicPr>
        <p:blipFill>
          <a:blip r:embed="rId2"/>
          <a:stretch/>
        </p:blipFill>
        <p:spPr>
          <a:xfrm>
            <a:off x="605160" y="758160"/>
            <a:ext cx="3965760" cy="4113000"/>
          </a:xfrm>
          <a:prstGeom prst="rect">
            <a:avLst/>
          </a:prstGeom>
          <a:ln>
            <a:noFill/>
          </a:ln>
        </p:spPr>
      </p:pic>
      <p:sp>
        <p:nvSpPr>
          <p:cNvPr id="743" name="CustomShape 3"/>
          <p:cNvSpPr/>
          <p:nvPr/>
        </p:nvSpPr>
        <p:spPr>
          <a:xfrm>
            <a:off x="5077800" y="2702880"/>
            <a:ext cx="1976040" cy="142704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311760" y="88200"/>
            <a:ext cx="244116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FaceNet_Data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45" name="CustomShape 2"/>
          <p:cNvSpPr/>
          <p:nvPr/>
        </p:nvSpPr>
        <p:spPr>
          <a:xfrm>
            <a:off x="311760" y="698040"/>
            <a:ext cx="8519400" cy="42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2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AutoNum type="arabicPeriod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兩人一組，只要有現任就拿掉 ：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剩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645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對（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1290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扣掉缺失照片，最後數量：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train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筆數：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911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train label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0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筆數：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456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train label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筆數：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455</a:t>
            </a:r>
            <a:endParaRPr b="0" lang="en-US" sz="14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test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筆數 ：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220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test label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0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筆數：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110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test label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筆數：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110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46" name="Google Shape;163;p23_1" descr=""/>
          <p:cNvPicPr/>
          <p:nvPr/>
        </p:nvPicPr>
        <p:blipFill>
          <a:blip r:embed="rId1"/>
          <a:stretch/>
        </p:blipFill>
        <p:spPr>
          <a:xfrm>
            <a:off x="3210480" y="1309680"/>
            <a:ext cx="2721600" cy="134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FaceNet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問題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48" name="CustomShape 2"/>
          <p:cNvSpPr/>
          <p:nvPr/>
        </p:nvSpPr>
        <p:spPr>
          <a:xfrm>
            <a:off x="435600" y="2199600"/>
            <a:ext cx="7540920" cy="260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偵測不到人臉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解決：</a:t>
            </a:r>
            <a:endParaRPr b="0" lang="en-US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if results:</a:t>
            </a:r>
            <a:endParaRPr b="0" lang="en-US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缺點：偵測不到者，直接輸入原圖形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49" name="Google Shape;170;p24_1" descr=""/>
          <p:cNvPicPr/>
          <p:nvPr/>
        </p:nvPicPr>
        <p:blipFill>
          <a:blip r:embed="rId1"/>
          <a:stretch/>
        </p:blipFill>
        <p:spPr>
          <a:xfrm>
            <a:off x="435600" y="1152360"/>
            <a:ext cx="4794120" cy="1045800"/>
          </a:xfrm>
          <a:prstGeom prst="rect">
            <a:avLst/>
          </a:prstGeom>
          <a:ln>
            <a:noFill/>
          </a:ln>
        </p:spPr>
      </p:pic>
      <p:pic>
        <p:nvPicPr>
          <p:cNvPr id="750" name="Google Shape;171;p24_1" descr=""/>
          <p:cNvPicPr/>
          <p:nvPr/>
        </p:nvPicPr>
        <p:blipFill>
          <a:blip r:embed="rId2"/>
          <a:stretch/>
        </p:blipFill>
        <p:spPr>
          <a:xfrm>
            <a:off x="4065120" y="2199600"/>
            <a:ext cx="4941000" cy="172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FaceNet_result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52" name="CustomShape 2"/>
          <p:cNvSpPr/>
          <p:nvPr/>
        </p:nvSpPr>
        <p:spPr>
          <a:xfrm>
            <a:off x="238680" y="1266480"/>
            <a:ext cx="422604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8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圖檔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from 1024*1024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53" name="Google Shape;178;p25_1" descr=""/>
          <p:cNvPicPr/>
          <p:nvPr/>
        </p:nvPicPr>
        <p:blipFill>
          <a:blip r:embed="rId1"/>
          <a:stretch/>
        </p:blipFill>
        <p:spPr>
          <a:xfrm>
            <a:off x="576720" y="1734480"/>
            <a:ext cx="3438360" cy="508320"/>
          </a:xfrm>
          <a:prstGeom prst="rect">
            <a:avLst/>
          </a:prstGeom>
          <a:ln>
            <a:noFill/>
          </a:ln>
        </p:spPr>
      </p:pic>
      <p:pic>
        <p:nvPicPr>
          <p:cNvPr id="754" name="Google Shape;179;p25_1" descr=""/>
          <p:cNvPicPr/>
          <p:nvPr/>
        </p:nvPicPr>
        <p:blipFill>
          <a:blip r:embed="rId2"/>
          <a:stretch/>
        </p:blipFill>
        <p:spPr>
          <a:xfrm>
            <a:off x="158760" y="2713680"/>
            <a:ext cx="1815120" cy="2137320"/>
          </a:xfrm>
          <a:prstGeom prst="rect">
            <a:avLst/>
          </a:prstGeom>
          <a:ln>
            <a:noFill/>
          </a:ln>
        </p:spPr>
      </p:pic>
      <p:pic>
        <p:nvPicPr>
          <p:cNvPr id="755" name="Google Shape;180;p25_1" descr=""/>
          <p:cNvPicPr/>
          <p:nvPr/>
        </p:nvPicPr>
        <p:blipFill>
          <a:blip r:embed="rId3"/>
          <a:stretch/>
        </p:blipFill>
        <p:spPr>
          <a:xfrm>
            <a:off x="2199960" y="2638800"/>
            <a:ext cx="1815120" cy="2145960"/>
          </a:xfrm>
          <a:prstGeom prst="rect">
            <a:avLst/>
          </a:prstGeom>
          <a:ln>
            <a:noFill/>
          </a:ln>
        </p:spPr>
      </p:pic>
      <p:sp>
        <p:nvSpPr>
          <p:cNvPr id="756" name="CustomShape 3"/>
          <p:cNvSpPr/>
          <p:nvPr/>
        </p:nvSpPr>
        <p:spPr>
          <a:xfrm>
            <a:off x="4733280" y="1266480"/>
            <a:ext cx="422604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8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圖檔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from raw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57" name="Google Shape;182;p25_1" descr=""/>
          <p:cNvPicPr/>
          <p:nvPr/>
        </p:nvPicPr>
        <p:blipFill>
          <a:blip r:embed="rId4"/>
          <a:stretch/>
        </p:blipFill>
        <p:spPr>
          <a:xfrm>
            <a:off x="4926240" y="1784520"/>
            <a:ext cx="3354840" cy="458640"/>
          </a:xfrm>
          <a:prstGeom prst="rect">
            <a:avLst/>
          </a:prstGeom>
          <a:ln>
            <a:noFill/>
          </a:ln>
        </p:spPr>
      </p:pic>
      <p:pic>
        <p:nvPicPr>
          <p:cNvPr id="758" name="Google Shape;183;p25_1" descr=""/>
          <p:cNvPicPr/>
          <p:nvPr/>
        </p:nvPicPr>
        <p:blipFill>
          <a:blip r:embed="rId5"/>
          <a:stretch/>
        </p:blipFill>
        <p:spPr>
          <a:xfrm>
            <a:off x="4926240" y="2512800"/>
            <a:ext cx="1815120" cy="2175480"/>
          </a:xfrm>
          <a:prstGeom prst="rect">
            <a:avLst/>
          </a:prstGeom>
          <a:ln>
            <a:noFill/>
          </a:ln>
        </p:spPr>
      </p:pic>
      <p:pic>
        <p:nvPicPr>
          <p:cNvPr id="759" name="Google Shape;184;p25_1" descr=""/>
          <p:cNvPicPr/>
          <p:nvPr/>
        </p:nvPicPr>
        <p:blipFill>
          <a:blip r:embed="rId6"/>
          <a:stretch/>
        </p:blipFill>
        <p:spPr>
          <a:xfrm>
            <a:off x="7100640" y="2541240"/>
            <a:ext cx="1815120" cy="211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61" name="CustomShape 2"/>
          <p:cNvSpPr/>
          <p:nvPr/>
        </p:nvSpPr>
        <p:spPr>
          <a:xfrm>
            <a:off x="311760" y="1266480"/>
            <a:ext cx="8519400" cy="36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8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討論</a:t>
            </a: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臉部特徵是否有效</a:t>
            </a: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單純訓練分類器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(text)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全加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連任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號碼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連任，號碼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學歷（分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order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 </a:t>
            </a: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經歷（斷詞資料庫）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1"/>
          <p:cNvSpPr/>
          <p:nvPr/>
        </p:nvSpPr>
        <p:spPr>
          <a:xfrm>
            <a:off x="1004040" y="1751760"/>
            <a:ext cx="713556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_2021/12/17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763" name="CustomShape 2"/>
          <p:cNvSpPr/>
          <p:nvPr/>
        </p:nvSpPr>
        <p:spPr>
          <a:xfrm>
            <a:off x="2137320" y="2850120"/>
            <a:ext cx="486936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311760" y="35028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65" name="CustomShape 2"/>
          <p:cNvSpPr/>
          <p:nvPr/>
        </p:nvSpPr>
        <p:spPr>
          <a:xfrm>
            <a:off x="1251720" y="904680"/>
            <a:ext cx="6316920" cy="38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 marL="457200" indent="-3546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整理僅兩人競選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分析（連任 政治 性別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....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factor_analyzer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人且連任拿掉）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6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訓練分類器 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endParaRPr b="0" lang="en-US" sz="1600" spc="-1" strike="noStrike">
              <a:latin typeface="Arial"/>
            </a:endParaRPr>
          </a:p>
          <a:p>
            <a:pPr lvl="2" marL="1371600" indent="-329040">
              <a:lnSpc>
                <a:spcPct val="115000"/>
              </a:lnSpc>
              <a:buClr>
                <a:srgbClr val="695d46"/>
              </a:buClr>
              <a:buFont typeface="Arial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全加</a:t>
            </a:r>
            <a:endParaRPr b="0" lang="en-US" sz="1600" spc="-1" strike="noStrike">
              <a:latin typeface="Arial"/>
            </a:endParaRPr>
          </a:p>
          <a:p>
            <a:pPr lvl="2" marL="1371600" indent="-329040">
              <a:lnSpc>
                <a:spcPct val="115000"/>
              </a:lnSpc>
              <a:buClr>
                <a:srgbClr val="695d46"/>
              </a:buClr>
              <a:buFont typeface="Arial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連任</a:t>
            </a:r>
            <a:endParaRPr b="0" lang="en-US" sz="1600" spc="-1" strike="noStrike">
              <a:latin typeface="Arial"/>
            </a:endParaRPr>
          </a:p>
          <a:p>
            <a:pPr lvl="2" marL="1371600" indent="-329040">
              <a:lnSpc>
                <a:spcPct val="115000"/>
              </a:lnSpc>
              <a:buClr>
                <a:srgbClr val="695d46"/>
              </a:buClr>
              <a:buFont typeface="Arial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號碼</a:t>
            </a:r>
            <a:endParaRPr b="0" lang="en-US" sz="1600" spc="-1" strike="noStrike">
              <a:latin typeface="Arial"/>
            </a:endParaRPr>
          </a:p>
          <a:p>
            <a:pPr lvl="2" marL="1371600" indent="-329040">
              <a:lnSpc>
                <a:spcPct val="115000"/>
              </a:lnSpc>
              <a:buClr>
                <a:srgbClr val="695d46"/>
              </a:buClr>
              <a:buFont typeface="Arial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...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AlexNet :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測試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raw photo (2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人一組且拿掉連任）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67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人），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個特徵屬性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數字代表：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女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 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=2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年幼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同歲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68" name="Google Shape;80;p15_4" descr=""/>
          <p:cNvPicPr/>
          <p:nvPr/>
        </p:nvPicPr>
        <p:blipFill>
          <a:blip r:embed="rId1"/>
          <a:stretch/>
        </p:blipFill>
        <p:spPr>
          <a:xfrm>
            <a:off x="5140080" y="1800000"/>
            <a:ext cx="2871360" cy="307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判別方法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70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Accuracy 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準確率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=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預測正確樣本數量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/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樣本總量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 marL="457200" indent="-297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True positives(tp): </a:t>
            </a:r>
            <a:r>
              <a:rPr b="0" lang="zh-TW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正樣本被正確識别为正樣本</a:t>
            </a:r>
            <a:endParaRPr b="0" lang="en-US" sz="1100" spc="-1" strike="noStrike">
              <a:latin typeface="Arial"/>
            </a:endParaRPr>
          </a:p>
          <a:p>
            <a:pPr marL="457200" indent="-297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True negatives(tn): </a:t>
            </a:r>
            <a:r>
              <a:rPr b="0" lang="zh-TW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負樣本被正確識别为負樣本</a:t>
            </a:r>
            <a:endParaRPr b="0" lang="en-US" sz="1100" spc="-1" strike="noStrike">
              <a:latin typeface="Arial"/>
            </a:endParaRPr>
          </a:p>
          <a:p>
            <a:pPr marL="457200" indent="-297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False positives(fp): </a:t>
            </a:r>
            <a:r>
              <a:rPr b="0" lang="zh-TW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負樣本被識别为正樣本</a:t>
            </a:r>
            <a:endParaRPr b="0" lang="en-US" sz="1100" spc="-1" strike="noStrike">
              <a:latin typeface="Arial"/>
            </a:endParaRPr>
          </a:p>
          <a:p>
            <a:pPr marL="457200" indent="-297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False negatives(fn): </a:t>
            </a:r>
            <a:r>
              <a:rPr b="0" lang="zh-TW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正樣本被識别为負樣本</a:t>
            </a:r>
            <a:endParaRPr b="0" lang="en-US" sz="11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Precision(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精確率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Recall(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召回率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1" name="Google Shape;87;p16_2" descr=""/>
          <p:cNvPicPr/>
          <p:nvPr/>
        </p:nvPicPr>
        <p:blipFill>
          <a:blip r:embed="rId1"/>
          <a:stretch/>
        </p:blipFill>
        <p:spPr>
          <a:xfrm>
            <a:off x="3328200" y="2571840"/>
            <a:ext cx="2034720" cy="616680"/>
          </a:xfrm>
          <a:prstGeom prst="rect">
            <a:avLst/>
          </a:prstGeom>
          <a:ln>
            <a:noFill/>
          </a:ln>
        </p:spPr>
      </p:pic>
      <p:pic>
        <p:nvPicPr>
          <p:cNvPr id="772" name="Google Shape;88;p16_2" descr=""/>
          <p:cNvPicPr/>
          <p:nvPr/>
        </p:nvPicPr>
        <p:blipFill>
          <a:blip r:embed="rId2"/>
          <a:stretch/>
        </p:blipFill>
        <p:spPr>
          <a:xfrm>
            <a:off x="3587040" y="3380040"/>
            <a:ext cx="1517400" cy="616680"/>
          </a:xfrm>
          <a:prstGeom prst="rect">
            <a:avLst/>
          </a:prstGeom>
          <a:ln>
            <a:noFill/>
          </a:ln>
        </p:spPr>
      </p:pic>
      <p:pic>
        <p:nvPicPr>
          <p:cNvPr id="773" name="Google Shape;89;p16_2" descr=""/>
          <p:cNvPicPr/>
          <p:nvPr/>
        </p:nvPicPr>
        <p:blipFill>
          <a:blip r:embed="rId3"/>
          <a:stretch/>
        </p:blipFill>
        <p:spPr>
          <a:xfrm>
            <a:off x="3328200" y="4188240"/>
            <a:ext cx="2034720" cy="66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311760" y="444960"/>
            <a:ext cx="85190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CenterCrop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311760" y="1266480"/>
            <a:ext cx="3835080" cy="5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從圖片中心位置裁剪指定大小圖像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6" name="Google Shape;131;p19" descr=""/>
          <p:cNvPicPr/>
          <p:nvPr/>
        </p:nvPicPr>
        <p:blipFill>
          <a:blip r:embed="rId1"/>
          <a:stretch/>
        </p:blipFill>
        <p:spPr>
          <a:xfrm>
            <a:off x="4199760" y="50040"/>
            <a:ext cx="993600" cy="1318680"/>
          </a:xfrm>
          <a:prstGeom prst="rect">
            <a:avLst/>
          </a:prstGeom>
          <a:ln>
            <a:noFill/>
          </a:ln>
        </p:spPr>
      </p:pic>
      <p:pic>
        <p:nvPicPr>
          <p:cNvPr id="467" name="Google Shape;132;p19" descr=""/>
          <p:cNvPicPr/>
          <p:nvPr/>
        </p:nvPicPr>
        <p:blipFill>
          <a:blip r:embed="rId2"/>
          <a:stretch/>
        </p:blipFill>
        <p:spPr>
          <a:xfrm>
            <a:off x="4199760" y="1784880"/>
            <a:ext cx="993600" cy="1304280"/>
          </a:xfrm>
          <a:prstGeom prst="rect">
            <a:avLst/>
          </a:prstGeom>
          <a:ln>
            <a:noFill/>
          </a:ln>
        </p:spPr>
      </p:pic>
      <p:pic>
        <p:nvPicPr>
          <p:cNvPr id="468" name="Google Shape;133;p19" descr=""/>
          <p:cNvPicPr/>
          <p:nvPr/>
        </p:nvPicPr>
        <p:blipFill>
          <a:blip r:embed="rId3"/>
          <a:stretch/>
        </p:blipFill>
        <p:spPr>
          <a:xfrm>
            <a:off x="4199760" y="3367440"/>
            <a:ext cx="993600" cy="132516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4384080" y="1370160"/>
            <a:ext cx="6440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410*544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0" name="CustomShape 4"/>
          <p:cNvSpPr/>
          <p:nvPr/>
        </p:nvSpPr>
        <p:spPr>
          <a:xfrm>
            <a:off x="4384080" y="3079440"/>
            <a:ext cx="73548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394*517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1" name="CustomShape 5"/>
          <p:cNvSpPr/>
          <p:nvPr/>
        </p:nvSpPr>
        <p:spPr>
          <a:xfrm>
            <a:off x="4384080" y="4694040"/>
            <a:ext cx="73548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354*472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72" name="Google Shape;137;p19" descr=""/>
          <p:cNvPicPr/>
          <p:nvPr/>
        </p:nvPicPr>
        <p:blipFill>
          <a:blip r:embed="rId4"/>
          <a:stretch/>
        </p:blipFill>
        <p:spPr>
          <a:xfrm>
            <a:off x="5756760" y="92160"/>
            <a:ext cx="1266840" cy="1266840"/>
          </a:xfrm>
          <a:prstGeom prst="rect">
            <a:avLst/>
          </a:prstGeom>
          <a:ln>
            <a:noFill/>
          </a:ln>
        </p:spPr>
      </p:pic>
      <p:pic>
        <p:nvPicPr>
          <p:cNvPr id="473" name="Google Shape;138;p19" descr=""/>
          <p:cNvPicPr/>
          <p:nvPr/>
        </p:nvPicPr>
        <p:blipFill>
          <a:blip r:embed="rId5"/>
          <a:stretch/>
        </p:blipFill>
        <p:spPr>
          <a:xfrm>
            <a:off x="5756760" y="1733040"/>
            <a:ext cx="1266840" cy="1266840"/>
          </a:xfrm>
          <a:prstGeom prst="rect">
            <a:avLst/>
          </a:prstGeom>
          <a:ln>
            <a:noFill/>
          </a:ln>
        </p:spPr>
      </p:pic>
      <p:pic>
        <p:nvPicPr>
          <p:cNvPr id="474" name="Google Shape;139;p19" descr=""/>
          <p:cNvPicPr/>
          <p:nvPr/>
        </p:nvPicPr>
        <p:blipFill>
          <a:blip r:embed="rId6"/>
          <a:stretch/>
        </p:blipFill>
        <p:spPr>
          <a:xfrm>
            <a:off x="5756760" y="3373920"/>
            <a:ext cx="1266840" cy="1266840"/>
          </a:xfrm>
          <a:prstGeom prst="rect">
            <a:avLst/>
          </a:prstGeom>
          <a:ln>
            <a:noFill/>
          </a:ln>
        </p:spPr>
      </p:pic>
      <p:sp>
        <p:nvSpPr>
          <p:cNvPr id="475" name="CustomShape 6"/>
          <p:cNvSpPr/>
          <p:nvPr/>
        </p:nvSpPr>
        <p:spPr>
          <a:xfrm>
            <a:off x="6077520" y="1360800"/>
            <a:ext cx="68796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6" name="CustomShape 7"/>
          <p:cNvSpPr/>
          <p:nvPr/>
        </p:nvSpPr>
        <p:spPr>
          <a:xfrm>
            <a:off x="6077520" y="3001320"/>
            <a:ext cx="68796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7" name="CustomShape 8"/>
          <p:cNvSpPr/>
          <p:nvPr/>
        </p:nvSpPr>
        <p:spPr>
          <a:xfrm>
            <a:off x="6115680" y="4642200"/>
            <a:ext cx="6498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78" name="Google Shape;143;p19" descr=""/>
          <p:cNvPicPr/>
          <p:nvPr/>
        </p:nvPicPr>
        <p:blipFill>
          <a:blip r:embed="rId7"/>
          <a:stretch/>
        </p:blipFill>
        <p:spPr>
          <a:xfrm>
            <a:off x="7587000" y="92160"/>
            <a:ext cx="1266840" cy="1266840"/>
          </a:xfrm>
          <a:prstGeom prst="rect">
            <a:avLst/>
          </a:prstGeom>
          <a:ln>
            <a:noFill/>
          </a:ln>
        </p:spPr>
      </p:pic>
      <p:pic>
        <p:nvPicPr>
          <p:cNvPr id="479" name="Google Shape;144;p19" descr=""/>
          <p:cNvPicPr/>
          <p:nvPr/>
        </p:nvPicPr>
        <p:blipFill>
          <a:blip r:embed="rId8"/>
          <a:stretch/>
        </p:blipFill>
        <p:spPr>
          <a:xfrm>
            <a:off x="7587000" y="1733040"/>
            <a:ext cx="1266840" cy="1266840"/>
          </a:xfrm>
          <a:prstGeom prst="rect">
            <a:avLst/>
          </a:prstGeom>
          <a:ln>
            <a:noFill/>
          </a:ln>
        </p:spPr>
      </p:pic>
      <p:pic>
        <p:nvPicPr>
          <p:cNvPr id="480" name="Google Shape;145;p19" descr=""/>
          <p:cNvPicPr/>
          <p:nvPr/>
        </p:nvPicPr>
        <p:blipFill>
          <a:blip r:embed="rId9"/>
          <a:stretch/>
        </p:blipFill>
        <p:spPr>
          <a:xfrm>
            <a:off x="7587000" y="3315600"/>
            <a:ext cx="1266840" cy="1266840"/>
          </a:xfrm>
          <a:prstGeom prst="rect">
            <a:avLst/>
          </a:prstGeom>
          <a:ln>
            <a:noFill/>
          </a:ln>
        </p:spPr>
      </p:pic>
      <p:sp>
        <p:nvSpPr>
          <p:cNvPr id="481" name="CustomShape 9"/>
          <p:cNvSpPr/>
          <p:nvPr/>
        </p:nvSpPr>
        <p:spPr>
          <a:xfrm>
            <a:off x="7889040" y="1360800"/>
            <a:ext cx="7052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512*512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82" name="CustomShape 10"/>
          <p:cNvSpPr/>
          <p:nvPr/>
        </p:nvSpPr>
        <p:spPr>
          <a:xfrm>
            <a:off x="7889040" y="3001320"/>
            <a:ext cx="7052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512*512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83" name="CustomShape 11"/>
          <p:cNvSpPr/>
          <p:nvPr/>
        </p:nvSpPr>
        <p:spPr>
          <a:xfrm>
            <a:off x="7926840" y="4642200"/>
            <a:ext cx="75888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512*512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75" name="CustomShape 2"/>
          <p:cNvSpPr/>
          <p:nvPr/>
        </p:nvSpPr>
        <p:spPr>
          <a:xfrm>
            <a:off x="683280" y="1188720"/>
            <a:ext cx="39492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all ,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連任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+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號碼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只有連任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只有號碼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6" name="Google Shape;96;p17_1" descr=""/>
          <p:cNvPicPr/>
          <p:nvPr/>
        </p:nvPicPr>
        <p:blipFill>
          <a:blip r:embed="rId1"/>
          <a:stretch/>
        </p:blipFill>
        <p:spPr>
          <a:xfrm>
            <a:off x="3569760" y="741600"/>
            <a:ext cx="3861000" cy="1410480"/>
          </a:xfrm>
          <a:prstGeom prst="rect">
            <a:avLst/>
          </a:prstGeom>
          <a:ln>
            <a:noFill/>
          </a:ln>
        </p:spPr>
      </p:pic>
      <p:pic>
        <p:nvPicPr>
          <p:cNvPr id="777" name="Google Shape;97;p17_1" descr=""/>
          <p:cNvPicPr/>
          <p:nvPr/>
        </p:nvPicPr>
        <p:blipFill>
          <a:blip r:embed="rId2"/>
          <a:stretch/>
        </p:blipFill>
        <p:spPr>
          <a:xfrm>
            <a:off x="3619800" y="2153160"/>
            <a:ext cx="3761640" cy="1372680"/>
          </a:xfrm>
          <a:prstGeom prst="rect">
            <a:avLst/>
          </a:prstGeom>
          <a:ln>
            <a:noFill/>
          </a:ln>
        </p:spPr>
      </p:pic>
      <p:pic>
        <p:nvPicPr>
          <p:cNvPr id="778" name="Google Shape;98;p17_1" descr=""/>
          <p:cNvPicPr/>
          <p:nvPr/>
        </p:nvPicPr>
        <p:blipFill>
          <a:blip r:embed="rId3"/>
          <a:stretch/>
        </p:blipFill>
        <p:spPr>
          <a:xfrm>
            <a:off x="3619800" y="3645360"/>
            <a:ext cx="3761640" cy="128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80" name="CustomShape 2"/>
          <p:cNvSpPr/>
          <p:nvPr/>
        </p:nvSpPr>
        <p:spPr>
          <a:xfrm>
            <a:off x="858240" y="1217880"/>
            <a:ext cx="232452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只有性別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只有政黨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只有年紀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81" name="Google Shape;105;p18_1" descr=""/>
          <p:cNvPicPr/>
          <p:nvPr/>
        </p:nvPicPr>
        <p:blipFill>
          <a:blip r:embed="rId1"/>
          <a:stretch/>
        </p:blipFill>
        <p:spPr>
          <a:xfrm>
            <a:off x="3502440" y="654120"/>
            <a:ext cx="4104360" cy="1370520"/>
          </a:xfrm>
          <a:prstGeom prst="rect">
            <a:avLst/>
          </a:prstGeom>
          <a:ln>
            <a:noFill/>
          </a:ln>
        </p:spPr>
      </p:pic>
      <p:pic>
        <p:nvPicPr>
          <p:cNvPr id="782" name="Google Shape;106;p18_1" descr=""/>
          <p:cNvPicPr/>
          <p:nvPr/>
        </p:nvPicPr>
        <p:blipFill>
          <a:blip r:embed="rId2"/>
          <a:stretch/>
        </p:blipFill>
        <p:spPr>
          <a:xfrm>
            <a:off x="3578400" y="2219760"/>
            <a:ext cx="3951720" cy="1379880"/>
          </a:xfrm>
          <a:prstGeom prst="rect">
            <a:avLst/>
          </a:prstGeom>
          <a:ln>
            <a:noFill/>
          </a:ln>
        </p:spPr>
      </p:pic>
      <p:pic>
        <p:nvPicPr>
          <p:cNvPr id="783" name="Google Shape;107;p18_1" descr=""/>
          <p:cNvPicPr/>
          <p:nvPr/>
        </p:nvPicPr>
        <p:blipFill>
          <a:blip r:embed="rId3"/>
          <a:stretch/>
        </p:blipFill>
        <p:spPr>
          <a:xfrm>
            <a:off x="3540240" y="3659400"/>
            <a:ext cx="4028040" cy="135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拿掉『整組全非現任』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85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6" name="Google Shape;114;p19_1" descr=""/>
          <p:cNvPicPr/>
          <p:nvPr/>
        </p:nvPicPr>
        <p:blipFill>
          <a:blip r:embed="rId1"/>
          <a:stretch/>
        </p:blipFill>
        <p:spPr>
          <a:xfrm>
            <a:off x="4768560" y="2344320"/>
            <a:ext cx="3942360" cy="1323000"/>
          </a:xfrm>
          <a:prstGeom prst="rect">
            <a:avLst/>
          </a:prstGeom>
          <a:ln>
            <a:noFill/>
          </a:ln>
        </p:spPr>
      </p:pic>
      <p:pic>
        <p:nvPicPr>
          <p:cNvPr id="787" name="Google Shape;115;p19_1" descr=""/>
          <p:cNvPicPr/>
          <p:nvPr/>
        </p:nvPicPr>
        <p:blipFill>
          <a:blip r:embed="rId2"/>
          <a:stretch/>
        </p:blipFill>
        <p:spPr>
          <a:xfrm>
            <a:off x="391680" y="1554120"/>
            <a:ext cx="1414800" cy="2903760"/>
          </a:xfrm>
          <a:prstGeom prst="rect">
            <a:avLst/>
          </a:prstGeom>
          <a:ln>
            <a:noFill/>
          </a:ln>
        </p:spPr>
      </p:pic>
      <p:pic>
        <p:nvPicPr>
          <p:cNvPr id="788" name="Google Shape;116;p19_1" descr=""/>
          <p:cNvPicPr/>
          <p:nvPr/>
        </p:nvPicPr>
        <p:blipFill>
          <a:blip r:embed="rId3"/>
          <a:stretch/>
        </p:blipFill>
        <p:spPr>
          <a:xfrm>
            <a:off x="2305800" y="2223360"/>
            <a:ext cx="2507400" cy="138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『整組全非現任』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90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1" name="Google Shape;123;p20_1" descr=""/>
          <p:cNvPicPr/>
          <p:nvPr/>
        </p:nvPicPr>
        <p:blipFill>
          <a:blip r:embed="rId1"/>
          <a:stretch/>
        </p:blipFill>
        <p:spPr>
          <a:xfrm>
            <a:off x="4492800" y="2397240"/>
            <a:ext cx="4018320" cy="1332360"/>
          </a:xfrm>
          <a:prstGeom prst="rect">
            <a:avLst/>
          </a:prstGeom>
          <a:ln>
            <a:noFill/>
          </a:ln>
        </p:spPr>
      </p:pic>
      <p:pic>
        <p:nvPicPr>
          <p:cNvPr id="792" name="Google Shape;124;p20_1" descr=""/>
          <p:cNvPicPr/>
          <p:nvPr/>
        </p:nvPicPr>
        <p:blipFill>
          <a:blip r:embed="rId2"/>
          <a:stretch/>
        </p:blipFill>
        <p:spPr>
          <a:xfrm>
            <a:off x="261720" y="1886040"/>
            <a:ext cx="3751560" cy="235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Multi-layer Perceptron (MLP)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253440" y="1492200"/>
            <a:ext cx="4961880" cy="18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需要“大量”參數來處理多維數據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大部分成功來自於確定其目標和一些參數的良好選擇，例如損失函數、優化器和正則化器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95" name="Google Shape;131;p21_1" descr=""/>
          <p:cNvPicPr/>
          <p:nvPr/>
        </p:nvPicPr>
        <p:blipFill>
          <a:blip r:embed="rId1"/>
          <a:stretch/>
        </p:blipFill>
        <p:spPr>
          <a:xfrm>
            <a:off x="529200" y="3318120"/>
            <a:ext cx="4237560" cy="1303920"/>
          </a:xfrm>
          <a:prstGeom prst="rect">
            <a:avLst/>
          </a:prstGeom>
          <a:ln>
            <a:noFill/>
          </a:ln>
        </p:spPr>
      </p:pic>
      <p:pic>
        <p:nvPicPr>
          <p:cNvPr id="796" name="Google Shape;132;p21_1" descr=""/>
          <p:cNvPicPr/>
          <p:nvPr/>
        </p:nvPicPr>
        <p:blipFill>
          <a:blip r:embed="rId2"/>
          <a:stretch/>
        </p:blipFill>
        <p:spPr>
          <a:xfrm>
            <a:off x="4902480" y="3851640"/>
            <a:ext cx="1951560" cy="236880"/>
          </a:xfrm>
          <a:prstGeom prst="rect">
            <a:avLst/>
          </a:prstGeom>
          <a:ln>
            <a:noFill/>
          </a:ln>
        </p:spPr>
      </p:pic>
      <p:pic>
        <p:nvPicPr>
          <p:cNvPr id="797" name="Google Shape;133;p21_1" descr=""/>
          <p:cNvPicPr/>
          <p:nvPr/>
        </p:nvPicPr>
        <p:blipFill>
          <a:blip r:embed="rId3"/>
          <a:stretch/>
        </p:blipFill>
        <p:spPr>
          <a:xfrm>
            <a:off x="5711760" y="503280"/>
            <a:ext cx="2498040" cy="243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XGBoost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99" name="CustomShape 2"/>
          <p:cNvSpPr/>
          <p:nvPr/>
        </p:nvSpPr>
        <p:spPr>
          <a:xfrm>
            <a:off x="311760" y="1266480"/>
            <a:ext cx="35046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全名為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eXtreme Gradient Boosting(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極限梯度提升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00" name="Google Shape;140;p22_1" descr=""/>
          <p:cNvPicPr/>
          <p:nvPr/>
        </p:nvPicPr>
        <p:blipFill>
          <a:blip r:embed="rId1"/>
          <a:stretch/>
        </p:blipFill>
        <p:spPr>
          <a:xfrm>
            <a:off x="5718240" y="1456920"/>
            <a:ext cx="3167640" cy="1069920"/>
          </a:xfrm>
          <a:prstGeom prst="rect">
            <a:avLst/>
          </a:prstGeom>
          <a:ln>
            <a:noFill/>
          </a:ln>
        </p:spPr>
      </p:pic>
      <p:pic>
        <p:nvPicPr>
          <p:cNvPr id="801" name="Google Shape;141;p22_1" descr=""/>
          <p:cNvPicPr/>
          <p:nvPr/>
        </p:nvPicPr>
        <p:blipFill>
          <a:blip r:embed="rId2"/>
          <a:stretch/>
        </p:blipFill>
        <p:spPr>
          <a:xfrm>
            <a:off x="6446880" y="1078920"/>
            <a:ext cx="1564560" cy="268560"/>
          </a:xfrm>
          <a:prstGeom prst="rect">
            <a:avLst/>
          </a:prstGeom>
          <a:ln>
            <a:noFill/>
          </a:ln>
        </p:spPr>
      </p:pic>
      <p:sp>
        <p:nvSpPr>
          <p:cNvPr id="802" name="CustomShape 3"/>
          <p:cNvSpPr/>
          <p:nvPr/>
        </p:nvSpPr>
        <p:spPr>
          <a:xfrm>
            <a:off x="3975480" y="1005840"/>
            <a:ext cx="2033280" cy="34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All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只有連任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03" name="Google Shape;143;p22_1" descr=""/>
          <p:cNvPicPr/>
          <p:nvPr/>
        </p:nvPicPr>
        <p:blipFill>
          <a:blip r:embed="rId3"/>
          <a:stretch/>
        </p:blipFill>
        <p:spPr>
          <a:xfrm>
            <a:off x="6521760" y="2833200"/>
            <a:ext cx="1414800" cy="268560"/>
          </a:xfrm>
          <a:prstGeom prst="rect">
            <a:avLst/>
          </a:prstGeom>
          <a:ln>
            <a:noFill/>
          </a:ln>
        </p:spPr>
      </p:pic>
      <p:pic>
        <p:nvPicPr>
          <p:cNvPr id="804" name="Google Shape;144;p22_1" descr=""/>
          <p:cNvPicPr/>
          <p:nvPr/>
        </p:nvPicPr>
        <p:blipFill>
          <a:blip r:embed="rId4"/>
          <a:stretch/>
        </p:blipFill>
        <p:spPr>
          <a:xfrm>
            <a:off x="5718240" y="3211920"/>
            <a:ext cx="3167640" cy="105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2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 :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測試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raw photo (2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人一組且拿掉連任）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06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Data :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07" name="Google Shape;151;p23_1" descr=""/>
          <p:cNvPicPr/>
          <p:nvPr/>
        </p:nvPicPr>
        <p:blipFill>
          <a:blip r:embed="rId1"/>
          <a:stretch/>
        </p:blipFill>
        <p:spPr>
          <a:xfrm>
            <a:off x="1435680" y="1192320"/>
            <a:ext cx="1739880" cy="1029240"/>
          </a:xfrm>
          <a:prstGeom prst="rect">
            <a:avLst/>
          </a:prstGeom>
          <a:ln>
            <a:noFill/>
          </a:ln>
        </p:spPr>
      </p:pic>
      <p:pic>
        <p:nvPicPr>
          <p:cNvPr id="808" name="Google Shape;152;p23_1" descr=""/>
          <p:cNvPicPr/>
          <p:nvPr/>
        </p:nvPicPr>
        <p:blipFill>
          <a:blip r:embed="rId2"/>
          <a:stretch/>
        </p:blipFill>
        <p:spPr>
          <a:xfrm>
            <a:off x="260640" y="2666520"/>
            <a:ext cx="2788920" cy="2008440"/>
          </a:xfrm>
          <a:prstGeom prst="rect">
            <a:avLst/>
          </a:prstGeom>
          <a:ln>
            <a:noFill/>
          </a:ln>
        </p:spPr>
      </p:pic>
      <p:pic>
        <p:nvPicPr>
          <p:cNvPr id="809" name="Google Shape;153;p23_1" descr=""/>
          <p:cNvPicPr/>
          <p:nvPr/>
        </p:nvPicPr>
        <p:blipFill>
          <a:blip r:embed="rId3"/>
          <a:stretch/>
        </p:blipFill>
        <p:spPr>
          <a:xfrm>
            <a:off x="3352320" y="2666520"/>
            <a:ext cx="2760120" cy="2008440"/>
          </a:xfrm>
          <a:prstGeom prst="rect">
            <a:avLst/>
          </a:prstGeom>
          <a:ln>
            <a:noFill/>
          </a:ln>
        </p:spPr>
      </p:pic>
      <p:pic>
        <p:nvPicPr>
          <p:cNvPr id="810" name="Google Shape;154;p23_1" descr=""/>
          <p:cNvPicPr/>
          <p:nvPr/>
        </p:nvPicPr>
        <p:blipFill>
          <a:blip r:embed="rId4"/>
          <a:stretch/>
        </p:blipFill>
        <p:spPr>
          <a:xfrm>
            <a:off x="6329880" y="3416760"/>
            <a:ext cx="2579760" cy="50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12" name="CustomShape 2"/>
          <p:cNvSpPr/>
          <p:nvPr/>
        </p:nvSpPr>
        <p:spPr>
          <a:xfrm>
            <a:off x="311760" y="1266480"/>
            <a:ext cx="8519400" cy="36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 marL="4572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基準 ：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Accuracy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準確率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 = 0.66 (2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人一組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Accuracy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準確率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 = 0.71 (2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人一組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,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每組皆有一人為現任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處理：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經歷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政見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label-encoding ; one-hot-encoding </a:t>
            </a: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討論 ：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圖片加入訓練？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處理方法？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13" name="Google Shape;161;p24_1" descr=""/>
          <p:cNvPicPr/>
          <p:nvPr/>
        </p:nvPicPr>
        <p:blipFill>
          <a:blip r:embed="rId1"/>
          <a:stretch/>
        </p:blipFill>
        <p:spPr>
          <a:xfrm>
            <a:off x="3498840" y="3568320"/>
            <a:ext cx="5220720" cy="157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學歷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15" name="CustomShape 2"/>
          <p:cNvSpPr/>
          <p:nvPr/>
        </p:nvSpPr>
        <p:spPr>
          <a:xfrm>
            <a:off x="311760" y="1266480"/>
            <a:ext cx="8519400" cy="36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8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國小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國中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夜校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高中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高商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高工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專科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科技大學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商工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工專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肄業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6" name="Google Shape;168;p25_1" descr=""/>
          <p:cNvPicPr/>
          <p:nvPr/>
        </p:nvPicPr>
        <p:blipFill>
          <a:blip r:embed="rId1"/>
          <a:stretch/>
        </p:blipFill>
        <p:spPr>
          <a:xfrm>
            <a:off x="2257200" y="129960"/>
            <a:ext cx="1426680" cy="4681440"/>
          </a:xfrm>
          <a:prstGeom prst="rect">
            <a:avLst/>
          </a:prstGeom>
          <a:ln>
            <a:noFill/>
          </a:ln>
        </p:spPr>
      </p:pic>
      <p:pic>
        <p:nvPicPr>
          <p:cNvPr id="817" name="Google Shape;169;p25_1" descr=""/>
          <p:cNvPicPr/>
          <p:nvPr/>
        </p:nvPicPr>
        <p:blipFill>
          <a:blip r:embed="rId2"/>
          <a:stretch/>
        </p:blipFill>
        <p:spPr>
          <a:xfrm>
            <a:off x="4090680" y="129960"/>
            <a:ext cx="4740480" cy="483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CustomShape 1"/>
          <p:cNvSpPr/>
          <p:nvPr/>
        </p:nvSpPr>
        <p:spPr>
          <a:xfrm>
            <a:off x="1004040" y="1751760"/>
            <a:ext cx="713556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_2021/12/21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19" name="CustomShape 2"/>
          <p:cNvSpPr/>
          <p:nvPr/>
        </p:nvSpPr>
        <p:spPr>
          <a:xfrm>
            <a:off x="2137320" y="2850120"/>
            <a:ext cx="486936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311760" y="444960"/>
            <a:ext cx="85190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Grayscale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311760" y="1266480"/>
            <a:ext cx="2458800" cy="33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將圖像轉為灰度圖像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86" name="Google Shape;155;p20" descr=""/>
          <p:cNvPicPr/>
          <p:nvPr/>
        </p:nvPicPr>
        <p:blipFill>
          <a:blip r:embed="rId1"/>
          <a:stretch/>
        </p:blipFill>
        <p:spPr>
          <a:xfrm>
            <a:off x="4199760" y="50040"/>
            <a:ext cx="993600" cy="1318680"/>
          </a:xfrm>
          <a:prstGeom prst="rect">
            <a:avLst/>
          </a:prstGeom>
          <a:ln>
            <a:noFill/>
          </a:ln>
        </p:spPr>
      </p:pic>
      <p:pic>
        <p:nvPicPr>
          <p:cNvPr id="487" name="Google Shape;156;p20" descr=""/>
          <p:cNvPicPr/>
          <p:nvPr/>
        </p:nvPicPr>
        <p:blipFill>
          <a:blip r:embed="rId2"/>
          <a:stretch/>
        </p:blipFill>
        <p:spPr>
          <a:xfrm>
            <a:off x="4199760" y="1784880"/>
            <a:ext cx="993600" cy="1304280"/>
          </a:xfrm>
          <a:prstGeom prst="rect">
            <a:avLst/>
          </a:prstGeom>
          <a:ln>
            <a:noFill/>
          </a:ln>
        </p:spPr>
      </p:pic>
      <p:pic>
        <p:nvPicPr>
          <p:cNvPr id="488" name="Google Shape;157;p20" descr=""/>
          <p:cNvPicPr/>
          <p:nvPr/>
        </p:nvPicPr>
        <p:blipFill>
          <a:blip r:embed="rId3"/>
          <a:stretch/>
        </p:blipFill>
        <p:spPr>
          <a:xfrm>
            <a:off x="4199760" y="3367440"/>
            <a:ext cx="993600" cy="1325160"/>
          </a:xfrm>
          <a:prstGeom prst="rect">
            <a:avLst/>
          </a:prstGeom>
          <a:ln>
            <a:noFill/>
          </a:ln>
        </p:spPr>
      </p:pic>
      <p:pic>
        <p:nvPicPr>
          <p:cNvPr id="489" name="Google Shape;158;p20" descr=""/>
          <p:cNvPicPr/>
          <p:nvPr/>
        </p:nvPicPr>
        <p:blipFill>
          <a:blip r:embed="rId4"/>
          <a:stretch/>
        </p:blipFill>
        <p:spPr>
          <a:xfrm>
            <a:off x="6584760" y="50040"/>
            <a:ext cx="993600" cy="1318680"/>
          </a:xfrm>
          <a:prstGeom prst="rect">
            <a:avLst/>
          </a:prstGeom>
          <a:ln>
            <a:noFill/>
          </a:ln>
        </p:spPr>
      </p:pic>
      <p:pic>
        <p:nvPicPr>
          <p:cNvPr id="490" name="Google Shape;159;p20" descr=""/>
          <p:cNvPicPr/>
          <p:nvPr/>
        </p:nvPicPr>
        <p:blipFill>
          <a:blip r:embed="rId5"/>
          <a:stretch/>
        </p:blipFill>
        <p:spPr>
          <a:xfrm>
            <a:off x="6584760" y="1784880"/>
            <a:ext cx="993600" cy="1304280"/>
          </a:xfrm>
          <a:prstGeom prst="rect">
            <a:avLst/>
          </a:prstGeom>
          <a:ln>
            <a:noFill/>
          </a:ln>
        </p:spPr>
      </p:pic>
      <p:pic>
        <p:nvPicPr>
          <p:cNvPr id="491" name="Google Shape;160;p20" descr=""/>
          <p:cNvPicPr/>
          <p:nvPr/>
        </p:nvPicPr>
        <p:blipFill>
          <a:blip r:embed="rId6"/>
          <a:stretch/>
        </p:blipFill>
        <p:spPr>
          <a:xfrm>
            <a:off x="6584760" y="3367440"/>
            <a:ext cx="993600" cy="132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311760" y="35028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21" name="CustomShape 2"/>
          <p:cNvSpPr/>
          <p:nvPr/>
        </p:nvSpPr>
        <p:spPr>
          <a:xfrm>
            <a:off x="1251720" y="904680"/>
            <a:ext cx="6316920" cy="38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3000"/>
          </a:bodyPr>
          <a:p>
            <a:pPr marL="457200" indent="-3448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148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訓練分類器 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endParaRPr b="0" lang="en-US" sz="1600" spc="-1" strike="noStrike">
              <a:latin typeface="Arial"/>
            </a:endParaRPr>
          </a:p>
          <a:p>
            <a:pPr lvl="2" marL="1371600" indent="-321480">
              <a:lnSpc>
                <a:spcPct val="115000"/>
              </a:lnSpc>
              <a:buClr>
                <a:srgbClr val="695d46"/>
              </a:buClr>
              <a:buFont typeface="Arial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全加</a:t>
            </a:r>
            <a:endParaRPr b="0" lang="en-US" sz="1600" spc="-1" strike="noStrike">
              <a:latin typeface="Arial"/>
            </a:endParaRPr>
          </a:p>
          <a:p>
            <a:pPr lvl="2" marL="1371600" indent="-321480">
              <a:lnSpc>
                <a:spcPct val="115000"/>
              </a:lnSpc>
              <a:buClr>
                <a:srgbClr val="695d46"/>
              </a:buClr>
              <a:buFont typeface="Arial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連任</a:t>
            </a:r>
            <a:endParaRPr b="0" lang="en-US" sz="1600" spc="-1" strike="noStrike">
              <a:latin typeface="Arial"/>
            </a:endParaRPr>
          </a:p>
          <a:p>
            <a:pPr lvl="2" marL="1371600" indent="-321480">
              <a:lnSpc>
                <a:spcPct val="115000"/>
              </a:lnSpc>
              <a:buClr>
                <a:srgbClr val="695d46"/>
              </a:buClr>
              <a:buFont typeface="Arial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號碼</a:t>
            </a:r>
            <a:endParaRPr b="0" lang="en-US" sz="1600" spc="-1" strike="noStrike">
              <a:latin typeface="Arial"/>
            </a:endParaRPr>
          </a:p>
          <a:p>
            <a:pPr lvl="2" marL="1371600" indent="-321480">
              <a:lnSpc>
                <a:spcPct val="115000"/>
              </a:lnSpc>
              <a:buClr>
                <a:srgbClr val="695d46"/>
              </a:buClr>
              <a:buFont typeface="Arial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...</a:t>
            </a:r>
            <a:endParaRPr b="0" lang="en-US" sz="1600" spc="-1" strike="noStrike">
              <a:latin typeface="Arial"/>
            </a:endParaRPr>
          </a:p>
          <a:p>
            <a:pPr lvl="1" marL="914400" indent="-3214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AlexNet :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測試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raw photo (2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人一組且拿掉連任）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4488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14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107data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探討</a:t>
            </a:r>
            <a:endParaRPr b="0" lang="en-US" sz="1600" spc="-1" strike="noStrike">
              <a:latin typeface="Arial"/>
            </a:endParaRPr>
          </a:p>
          <a:p>
            <a:pPr lvl="2" marL="1371600" indent="-321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確認特徵與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103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一樣</a:t>
            </a:r>
            <a:endParaRPr b="0" lang="en-US" sz="1600" spc="-1" strike="noStrike">
              <a:latin typeface="Arial"/>
            </a:endParaRPr>
          </a:p>
          <a:p>
            <a:pPr lvl="1" marL="914400" indent="-3214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斷詞資料庫</a:t>
            </a:r>
            <a:endParaRPr b="0" lang="en-US" sz="1600" spc="-1" strike="noStrike">
              <a:latin typeface="Arial"/>
            </a:endParaRPr>
          </a:p>
          <a:p>
            <a:pPr lvl="2" marL="1371600" indent="-321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LDA</a:t>
            </a:r>
            <a:endParaRPr b="0" lang="en-US" sz="1600" spc="-1" strike="noStrike">
              <a:latin typeface="Arial"/>
            </a:endParaRPr>
          </a:p>
          <a:p>
            <a:pPr lvl="2" marL="1371600" indent="-321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word2vec</a:t>
            </a:r>
            <a:endParaRPr b="0" lang="en-US" sz="1600" spc="-1" strike="noStrike">
              <a:latin typeface="Arial"/>
            </a:endParaRPr>
          </a:p>
          <a:p>
            <a:pPr lvl="2" marL="1371600" indent="-321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jieba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中國斷詞庫）</a:t>
            </a:r>
            <a:endParaRPr b="0" lang="en-US" sz="1600" spc="-1" strike="noStrike">
              <a:latin typeface="Arial"/>
            </a:endParaRPr>
          </a:p>
          <a:p>
            <a:pPr lvl="2" marL="1371600" indent="-321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ckip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台灣中研院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107_Text_Data Problem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23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8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raw data : 15147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兩人一組 ：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7268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修改： 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1.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輸出「當選註記」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,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改為”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0”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確認皆為未當選）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2.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將”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?”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資料移除 （得票率為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0.5vs0.5)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3.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將得票率與當選不符者更改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結果顯示 有一組數據有誤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24" name="Google Shape;80;p15_5" descr=""/>
          <p:cNvPicPr/>
          <p:nvPr/>
        </p:nvPicPr>
        <p:blipFill>
          <a:blip r:embed="rId1"/>
          <a:stretch/>
        </p:blipFill>
        <p:spPr>
          <a:xfrm>
            <a:off x="3821760" y="1480320"/>
            <a:ext cx="1846800" cy="694080"/>
          </a:xfrm>
          <a:prstGeom prst="rect">
            <a:avLst/>
          </a:prstGeom>
          <a:ln>
            <a:noFill/>
          </a:ln>
        </p:spPr>
      </p:pic>
      <p:pic>
        <p:nvPicPr>
          <p:cNvPr id="825" name="Google Shape;81;p15_4" descr=""/>
          <p:cNvPicPr/>
          <p:nvPr/>
        </p:nvPicPr>
        <p:blipFill>
          <a:blip r:embed="rId2"/>
          <a:stretch/>
        </p:blipFill>
        <p:spPr>
          <a:xfrm>
            <a:off x="6201360" y="1332000"/>
            <a:ext cx="2361240" cy="922680"/>
          </a:xfrm>
          <a:prstGeom prst="rect">
            <a:avLst/>
          </a:prstGeom>
          <a:ln>
            <a:noFill/>
          </a:ln>
        </p:spPr>
      </p:pic>
      <p:pic>
        <p:nvPicPr>
          <p:cNvPr id="826" name="Google Shape;82;p15_3" descr=""/>
          <p:cNvPicPr/>
          <p:nvPr/>
        </p:nvPicPr>
        <p:blipFill>
          <a:blip r:embed="rId3"/>
          <a:stretch/>
        </p:blipFill>
        <p:spPr>
          <a:xfrm>
            <a:off x="5021280" y="3336480"/>
            <a:ext cx="1667520" cy="501840"/>
          </a:xfrm>
          <a:prstGeom prst="rect">
            <a:avLst/>
          </a:prstGeom>
          <a:ln>
            <a:noFill/>
          </a:ln>
        </p:spPr>
      </p:pic>
      <p:pic>
        <p:nvPicPr>
          <p:cNvPr id="827" name="Google Shape;83;p15_3" descr=""/>
          <p:cNvPicPr/>
          <p:nvPr/>
        </p:nvPicPr>
        <p:blipFill>
          <a:blip r:embed="rId4"/>
          <a:stretch/>
        </p:blipFill>
        <p:spPr>
          <a:xfrm>
            <a:off x="6833520" y="3169440"/>
            <a:ext cx="2120400" cy="83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實際輸出問題數據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29" name="CustomShape 2"/>
          <p:cNvSpPr/>
          <p:nvPr/>
        </p:nvSpPr>
        <p:spPr>
          <a:xfrm>
            <a:off x="311760" y="1266480"/>
            <a:ext cx="236844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重複人員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得票率計算錯誤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30" name="Google Shape;90;p16_3" descr=""/>
          <p:cNvPicPr/>
          <p:nvPr/>
        </p:nvPicPr>
        <p:blipFill>
          <a:blip r:embed="rId1"/>
          <a:stretch/>
        </p:blipFill>
        <p:spPr>
          <a:xfrm>
            <a:off x="3169080" y="955800"/>
            <a:ext cx="5286960" cy="1100880"/>
          </a:xfrm>
          <a:prstGeom prst="rect">
            <a:avLst/>
          </a:prstGeom>
          <a:ln>
            <a:noFill/>
          </a:ln>
        </p:spPr>
      </p:pic>
      <p:pic>
        <p:nvPicPr>
          <p:cNvPr id="831" name="Google Shape;91;p16_3" descr=""/>
          <p:cNvPicPr/>
          <p:nvPr/>
        </p:nvPicPr>
        <p:blipFill>
          <a:blip r:embed="rId2"/>
          <a:stretch/>
        </p:blipFill>
        <p:spPr>
          <a:xfrm>
            <a:off x="3169080" y="2302200"/>
            <a:ext cx="5286960" cy="1031400"/>
          </a:xfrm>
          <a:prstGeom prst="rect">
            <a:avLst/>
          </a:prstGeom>
          <a:ln>
            <a:noFill/>
          </a:ln>
        </p:spPr>
      </p:pic>
      <p:pic>
        <p:nvPicPr>
          <p:cNvPr id="832" name="Google Shape;92;p16_3" descr=""/>
          <p:cNvPicPr/>
          <p:nvPr/>
        </p:nvPicPr>
        <p:blipFill>
          <a:blip r:embed="rId3"/>
          <a:stretch/>
        </p:blipFill>
        <p:spPr>
          <a:xfrm>
            <a:off x="3292560" y="3528360"/>
            <a:ext cx="5040360" cy="14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107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最終數據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34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3625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7250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35" name="Google Shape;99;p17_1" descr=""/>
          <p:cNvPicPr/>
          <p:nvPr/>
        </p:nvPicPr>
        <p:blipFill>
          <a:blip r:embed="rId1"/>
          <a:stretch/>
        </p:blipFill>
        <p:spPr>
          <a:xfrm>
            <a:off x="3580920" y="576720"/>
            <a:ext cx="1537920" cy="442800"/>
          </a:xfrm>
          <a:prstGeom prst="rect">
            <a:avLst/>
          </a:prstGeom>
          <a:ln>
            <a:noFill/>
          </a:ln>
        </p:spPr>
      </p:pic>
      <p:pic>
        <p:nvPicPr>
          <p:cNvPr id="836" name="Google Shape;100;p17_1" descr=""/>
          <p:cNvPicPr/>
          <p:nvPr/>
        </p:nvPicPr>
        <p:blipFill>
          <a:blip r:embed="rId2"/>
          <a:stretch/>
        </p:blipFill>
        <p:spPr>
          <a:xfrm>
            <a:off x="5646240" y="311400"/>
            <a:ext cx="1987200" cy="839880"/>
          </a:xfrm>
          <a:prstGeom prst="rect">
            <a:avLst/>
          </a:prstGeom>
          <a:ln>
            <a:noFill/>
          </a:ln>
        </p:spPr>
      </p:pic>
      <p:pic>
        <p:nvPicPr>
          <p:cNvPr id="837" name="Google Shape;101;p17_1" descr=""/>
          <p:cNvPicPr/>
          <p:nvPr/>
        </p:nvPicPr>
        <p:blipFill>
          <a:blip r:embed="rId3"/>
          <a:stretch/>
        </p:blipFill>
        <p:spPr>
          <a:xfrm>
            <a:off x="415080" y="2130480"/>
            <a:ext cx="2165760" cy="1168560"/>
          </a:xfrm>
          <a:prstGeom prst="rect">
            <a:avLst/>
          </a:prstGeom>
          <a:ln>
            <a:noFill/>
          </a:ln>
        </p:spPr>
      </p:pic>
      <p:pic>
        <p:nvPicPr>
          <p:cNvPr id="838" name="Google Shape;102;p17_2" descr=""/>
          <p:cNvPicPr/>
          <p:nvPr/>
        </p:nvPicPr>
        <p:blipFill>
          <a:blip r:embed="rId4"/>
          <a:stretch/>
        </p:blipFill>
        <p:spPr>
          <a:xfrm>
            <a:off x="3072600" y="2160720"/>
            <a:ext cx="1987200" cy="1108440"/>
          </a:xfrm>
          <a:prstGeom prst="rect">
            <a:avLst/>
          </a:prstGeom>
          <a:ln>
            <a:noFill/>
          </a:ln>
        </p:spPr>
      </p:pic>
      <p:pic>
        <p:nvPicPr>
          <p:cNvPr id="839" name="Google Shape;103;p17_2" descr=""/>
          <p:cNvPicPr/>
          <p:nvPr/>
        </p:nvPicPr>
        <p:blipFill>
          <a:blip r:embed="rId5"/>
          <a:stretch/>
        </p:blipFill>
        <p:spPr>
          <a:xfrm>
            <a:off x="6204960" y="1504800"/>
            <a:ext cx="1785600" cy="1458360"/>
          </a:xfrm>
          <a:prstGeom prst="rect">
            <a:avLst/>
          </a:prstGeom>
          <a:ln>
            <a:noFill/>
          </a:ln>
        </p:spPr>
      </p:pic>
      <p:pic>
        <p:nvPicPr>
          <p:cNvPr id="840" name="Google Shape;104;p17_2" descr=""/>
          <p:cNvPicPr/>
          <p:nvPr/>
        </p:nvPicPr>
        <p:blipFill>
          <a:blip r:embed="rId6"/>
          <a:stretch/>
        </p:blipFill>
        <p:spPr>
          <a:xfrm>
            <a:off x="415080" y="3602160"/>
            <a:ext cx="2165760" cy="1147320"/>
          </a:xfrm>
          <a:prstGeom prst="rect">
            <a:avLst/>
          </a:prstGeom>
          <a:ln>
            <a:noFill/>
          </a:ln>
        </p:spPr>
      </p:pic>
      <p:pic>
        <p:nvPicPr>
          <p:cNvPr id="841" name="Google Shape;105;p17_3" descr=""/>
          <p:cNvPicPr/>
          <p:nvPr/>
        </p:nvPicPr>
        <p:blipFill>
          <a:blip r:embed="rId7"/>
          <a:stretch/>
        </p:blipFill>
        <p:spPr>
          <a:xfrm>
            <a:off x="3014280" y="3591360"/>
            <a:ext cx="2104560" cy="1168560"/>
          </a:xfrm>
          <a:prstGeom prst="rect">
            <a:avLst/>
          </a:prstGeom>
          <a:ln>
            <a:noFill/>
          </a:ln>
        </p:spPr>
      </p:pic>
      <p:pic>
        <p:nvPicPr>
          <p:cNvPr id="842" name="Google Shape;106;p17_2" descr=""/>
          <p:cNvPicPr/>
          <p:nvPr/>
        </p:nvPicPr>
        <p:blipFill>
          <a:blip r:embed="rId8"/>
          <a:stretch/>
        </p:blipFill>
        <p:spPr>
          <a:xfrm>
            <a:off x="6204960" y="3003840"/>
            <a:ext cx="1785600" cy="194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107_factor_analyzer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44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數字代表：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女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 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=2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年幼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同歲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45" name="Google Shape;113;p18_2" descr=""/>
          <p:cNvPicPr/>
          <p:nvPr/>
        </p:nvPicPr>
        <p:blipFill>
          <a:blip r:embed="rId1"/>
          <a:stretch/>
        </p:blipFill>
        <p:spPr>
          <a:xfrm>
            <a:off x="3181320" y="1954440"/>
            <a:ext cx="2780280" cy="2883240"/>
          </a:xfrm>
          <a:prstGeom prst="rect">
            <a:avLst/>
          </a:prstGeom>
          <a:ln>
            <a:noFill/>
          </a:ln>
        </p:spPr>
      </p:pic>
      <p:pic>
        <p:nvPicPr>
          <p:cNvPr id="846" name="Google Shape;114;p18_2" descr=""/>
          <p:cNvPicPr/>
          <p:nvPr/>
        </p:nvPicPr>
        <p:blipFill>
          <a:blip r:embed="rId2"/>
          <a:stretch/>
        </p:blipFill>
        <p:spPr>
          <a:xfrm>
            <a:off x="176400" y="2855160"/>
            <a:ext cx="2314080" cy="1474560"/>
          </a:xfrm>
          <a:prstGeom prst="rect">
            <a:avLst/>
          </a:prstGeom>
          <a:ln>
            <a:noFill/>
          </a:ln>
        </p:spPr>
      </p:pic>
      <p:pic>
        <p:nvPicPr>
          <p:cNvPr id="847" name="Google Shape;115;p18_1" descr=""/>
          <p:cNvPicPr/>
          <p:nvPr/>
        </p:nvPicPr>
        <p:blipFill>
          <a:blip r:embed="rId3"/>
          <a:stretch/>
        </p:blipFill>
        <p:spPr>
          <a:xfrm>
            <a:off x="6207120" y="1954440"/>
            <a:ext cx="2780280" cy="2883240"/>
          </a:xfrm>
          <a:prstGeom prst="rect">
            <a:avLst/>
          </a:prstGeom>
          <a:ln>
            <a:noFill/>
          </a:ln>
        </p:spPr>
      </p:pic>
      <p:pic>
        <p:nvPicPr>
          <p:cNvPr id="848" name="Google Shape;116;p18_1" descr=""/>
          <p:cNvPicPr/>
          <p:nvPr/>
        </p:nvPicPr>
        <p:blipFill>
          <a:blip r:embed="rId4"/>
          <a:stretch/>
        </p:blipFill>
        <p:spPr>
          <a:xfrm>
            <a:off x="5041440" y="138600"/>
            <a:ext cx="2314080" cy="166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SVM(RBF)_107data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50" name="Google Shape;122;p19_2" descr=""/>
          <p:cNvPicPr/>
          <p:nvPr/>
        </p:nvPicPr>
        <p:blipFill>
          <a:blip r:embed="rId1"/>
          <a:stretch/>
        </p:blipFill>
        <p:spPr>
          <a:xfrm>
            <a:off x="4027680" y="788760"/>
            <a:ext cx="3885120" cy="1437120"/>
          </a:xfrm>
          <a:prstGeom prst="rect">
            <a:avLst/>
          </a:prstGeom>
          <a:ln>
            <a:noFill/>
          </a:ln>
        </p:spPr>
      </p:pic>
      <p:sp>
        <p:nvSpPr>
          <p:cNvPr id="851" name="CustomShape 2"/>
          <p:cNvSpPr/>
          <p:nvPr/>
        </p:nvSpPr>
        <p:spPr>
          <a:xfrm>
            <a:off x="683280" y="1188720"/>
            <a:ext cx="39492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all ,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連任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+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號碼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只有連任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只有號碼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52" name="Google Shape;124;p19_2" descr=""/>
          <p:cNvPicPr/>
          <p:nvPr/>
        </p:nvPicPr>
        <p:blipFill>
          <a:blip r:embed="rId2"/>
          <a:stretch/>
        </p:blipFill>
        <p:spPr>
          <a:xfrm>
            <a:off x="3956400" y="2328480"/>
            <a:ext cx="4028040" cy="1398960"/>
          </a:xfrm>
          <a:prstGeom prst="rect">
            <a:avLst/>
          </a:prstGeom>
          <a:ln>
            <a:noFill/>
          </a:ln>
        </p:spPr>
      </p:pic>
      <p:pic>
        <p:nvPicPr>
          <p:cNvPr id="853" name="Google Shape;125;p19_1" descr=""/>
          <p:cNvPicPr/>
          <p:nvPr/>
        </p:nvPicPr>
        <p:blipFill>
          <a:blip r:embed="rId3"/>
          <a:stretch/>
        </p:blipFill>
        <p:spPr>
          <a:xfrm>
            <a:off x="4115880" y="3830040"/>
            <a:ext cx="3796920" cy="122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SVM(RBF)_107data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55" name="CustomShape 2"/>
          <p:cNvSpPr/>
          <p:nvPr/>
        </p:nvSpPr>
        <p:spPr>
          <a:xfrm>
            <a:off x="858240" y="1217880"/>
            <a:ext cx="232452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只有性別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只有政黨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只有年紀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56" name="Google Shape;132;p20_1" descr=""/>
          <p:cNvPicPr/>
          <p:nvPr/>
        </p:nvPicPr>
        <p:blipFill>
          <a:blip r:embed="rId1"/>
          <a:stretch/>
        </p:blipFill>
        <p:spPr>
          <a:xfrm>
            <a:off x="3837240" y="874800"/>
            <a:ext cx="3970800" cy="1361160"/>
          </a:xfrm>
          <a:prstGeom prst="rect">
            <a:avLst/>
          </a:prstGeom>
          <a:ln>
            <a:noFill/>
          </a:ln>
        </p:spPr>
      </p:pic>
      <p:pic>
        <p:nvPicPr>
          <p:cNvPr id="857" name="Google Shape;133;p20_1" descr=""/>
          <p:cNvPicPr/>
          <p:nvPr/>
        </p:nvPicPr>
        <p:blipFill>
          <a:blip r:embed="rId2"/>
          <a:stretch/>
        </p:blipFill>
        <p:spPr>
          <a:xfrm>
            <a:off x="3818160" y="2348280"/>
            <a:ext cx="4008960" cy="1332360"/>
          </a:xfrm>
          <a:prstGeom prst="rect">
            <a:avLst/>
          </a:prstGeom>
          <a:ln>
            <a:noFill/>
          </a:ln>
        </p:spPr>
      </p:pic>
      <p:pic>
        <p:nvPicPr>
          <p:cNvPr id="858" name="Google Shape;134;p20_1" descr=""/>
          <p:cNvPicPr/>
          <p:nvPr/>
        </p:nvPicPr>
        <p:blipFill>
          <a:blip r:embed="rId3"/>
          <a:stretch/>
        </p:blipFill>
        <p:spPr>
          <a:xfrm>
            <a:off x="3867840" y="3836880"/>
            <a:ext cx="3909240" cy="130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2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『整組全非現任』</a:t>
            </a:r>
            <a:br/>
            <a:endParaRPr b="0" lang="en-US" sz="3600" spc="-1" strike="noStrike">
              <a:latin typeface="Arial"/>
            </a:endParaRPr>
          </a:p>
        </p:txBody>
      </p:sp>
      <p:sp>
        <p:nvSpPr>
          <p:cNvPr id="860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1" name="Google Shape;141;p21_1" descr=""/>
          <p:cNvPicPr/>
          <p:nvPr/>
        </p:nvPicPr>
        <p:blipFill>
          <a:blip r:embed="rId1"/>
          <a:stretch/>
        </p:blipFill>
        <p:spPr>
          <a:xfrm>
            <a:off x="4541040" y="2558160"/>
            <a:ext cx="3980520" cy="1342080"/>
          </a:xfrm>
          <a:prstGeom prst="rect">
            <a:avLst/>
          </a:prstGeom>
          <a:ln>
            <a:noFill/>
          </a:ln>
        </p:spPr>
      </p:pic>
      <p:pic>
        <p:nvPicPr>
          <p:cNvPr id="862" name="Google Shape;142;p21_1" descr=""/>
          <p:cNvPicPr/>
          <p:nvPr/>
        </p:nvPicPr>
        <p:blipFill>
          <a:blip r:embed="rId2"/>
          <a:stretch/>
        </p:blipFill>
        <p:spPr>
          <a:xfrm>
            <a:off x="546840" y="2080440"/>
            <a:ext cx="3519360" cy="229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1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『整組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人現任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人分現任』</a:t>
            </a:r>
            <a:br/>
            <a:endParaRPr b="0" lang="en-US" sz="3600" spc="-1" strike="noStrike">
              <a:latin typeface="Arial"/>
            </a:endParaRPr>
          </a:p>
        </p:txBody>
      </p:sp>
      <p:sp>
        <p:nvSpPr>
          <p:cNvPr id="864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只看是否現任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or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看全部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65" name="Google Shape;149;p22_1" descr=""/>
          <p:cNvPicPr/>
          <p:nvPr/>
        </p:nvPicPr>
        <p:blipFill>
          <a:blip r:embed="rId1"/>
          <a:stretch/>
        </p:blipFill>
        <p:spPr>
          <a:xfrm>
            <a:off x="4044600" y="3245040"/>
            <a:ext cx="3951720" cy="1323000"/>
          </a:xfrm>
          <a:prstGeom prst="rect">
            <a:avLst/>
          </a:prstGeom>
          <a:ln>
            <a:noFill/>
          </a:ln>
        </p:spPr>
      </p:pic>
      <p:pic>
        <p:nvPicPr>
          <p:cNvPr id="866" name="Google Shape;150;p22_1" descr=""/>
          <p:cNvPicPr/>
          <p:nvPr/>
        </p:nvPicPr>
        <p:blipFill>
          <a:blip r:embed="rId2"/>
          <a:stretch/>
        </p:blipFill>
        <p:spPr>
          <a:xfrm>
            <a:off x="1041480" y="3221280"/>
            <a:ext cx="2471040" cy="1370160"/>
          </a:xfrm>
          <a:prstGeom prst="rect">
            <a:avLst/>
          </a:prstGeom>
          <a:ln>
            <a:noFill/>
          </a:ln>
        </p:spPr>
      </p:pic>
      <p:pic>
        <p:nvPicPr>
          <p:cNvPr id="867" name="Google Shape;151;p22_1" descr=""/>
          <p:cNvPicPr/>
          <p:nvPr/>
        </p:nvPicPr>
        <p:blipFill>
          <a:blip r:embed="rId3"/>
          <a:stretch/>
        </p:blipFill>
        <p:spPr>
          <a:xfrm>
            <a:off x="4961160" y="1152360"/>
            <a:ext cx="2526840" cy="170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ustomShape 1"/>
          <p:cNvSpPr/>
          <p:nvPr/>
        </p:nvSpPr>
        <p:spPr>
          <a:xfrm>
            <a:off x="311760" y="291600"/>
            <a:ext cx="85194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5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jieba (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中國斷詞庫）</a:t>
            </a:r>
            <a:br/>
            <a:r>
              <a:rPr b="1" lang="en-US" sz="155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https://pulipulichen.github.io/jieba-js/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869" name="CustomShape 2"/>
          <p:cNvSpPr/>
          <p:nvPr/>
        </p:nvSpPr>
        <p:spPr>
          <a:xfrm>
            <a:off x="311760" y="1266480"/>
            <a:ext cx="5070960" cy="347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7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可能因為語言問題，所以學歷分詞並不順利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相較之下，經歷有較佳成果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LDA :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有兩個基本的原則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每篇文件都是由數個「主題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(Topic)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」所組成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每個主題都可以使用數個重要的「用詞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(Word)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」來描述，且相同的用詞可同時出現在不同的主題之間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事先定義有限主題，再觀察文件與用字關聯</a:t>
            </a:r>
            <a:endParaRPr b="0" lang="en-US" sz="14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LDA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有幾個優點：快速，直觀且容易理解，且可用來預測沒看過的文件中的主題。而他的缺點是需要對模型做不少人為的微調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70" name="Google Shape;158;p23_1" descr=""/>
          <p:cNvPicPr/>
          <p:nvPr/>
        </p:nvPicPr>
        <p:blipFill>
          <a:blip r:embed="rId1"/>
          <a:stretch/>
        </p:blipFill>
        <p:spPr>
          <a:xfrm>
            <a:off x="5383800" y="2441880"/>
            <a:ext cx="3443400" cy="2401200"/>
          </a:xfrm>
          <a:prstGeom prst="rect">
            <a:avLst/>
          </a:prstGeom>
          <a:ln>
            <a:noFill/>
          </a:ln>
        </p:spPr>
      </p:pic>
      <p:pic>
        <p:nvPicPr>
          <p:cNvPr id="871" name="Google Shape;159;p23_1" descr=""/>
          <p:cNvPicPr/>
          <p:nvPr/>
        </p:nvPicPr>
        <p:blipFill>
          <a:blip r:embed="rId2"/>
          <a:stretch/>
        </p:blipFill>
        <p:spPr>
          <a:xfrm>
            <a:off x="5383800" y="0"/>
            <a:ext cx="3443400" cy="225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1004040" y="1751760"/>
            <a:ext cx="713556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_2021/11/16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2137320" y="2850120"/>
            <a:ext cx="486936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ustomShape 1"/>
          <p:cNvSpPr/>
          <p:nvPr/>
        </p:nvSpPr>
        <p:spPr>
          <a:xfrm>
            <a:off x="267840" y="153000"/>
            <a:ext cx="8519400" cy="102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5000"/>
          </a:bodyPr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ckip (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台灣中研院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)</a:t>
            </a:r>
            <a:br/>
            <a:r>
              <a:rPr b="1" lang="en-US" sz="151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https://ckip.iis.sinica.edu.tw/resource</a:t>
            </a:r>
            <a:br/>
            <a:endParaRPr b="0" lang="en-US" sz="1510" spc="-1" strike="noStrike">
              <a:latin typeface="Arial"/>
            </a:endParaRPr>
          </a:p>
        </p:txBody>
      </p:sp>
      <p:sp>
        <p:nvSpPr>
          <p:cNvPr id="873" name="CustomShape 2"/>
          <p:cNvSpPr/>
          <p:nvPr/>
        </p:nvSpPr>
        <p:spPr>
          <a:xfrm>
            <a:off x="267840" y="125892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CKIP CoreNLP</a:t>
            </a:r>
            <a:endParaRPr b="0" lang="en-US" sz="18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Sentence Segmentation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Word Segmentation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Part-of-Speech Tagging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Named-Entity Recognition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Constituency Parsing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Coreference Resolution</a:t>
            </a:r>
            <a:endParaRPr b="0" lang="en-US" sz="12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CKIP Transformers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ALBERT Tiny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12529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ALBERT Base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12529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BERT Base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874" name="Google Shape;166;p24_1" descr=""/>
          <p:cNvPicPr/>
          <p:nvPr/>
        </p:nvPicPr>
        <p:blipFill>
          <a:blip r:embed="rId1"/>
          <a:stretch/>
        </p:blipFill>
        <p:spPr>
          <a:xfrm>
            <a:off x="3735000" y="230400"/>
            <a:ext cx="5378040" cy="2282040"/>
          </a:xfrm>
          <a:prstGeom prst="rect">
            <a:avLst/>
          </a:prstGeom>
          <a:ln>
            <a:noFill/>
          </a:ln>
        </p:spPr>
      </p:pic>
      <p:pic>
        <p:nvPicPr>
          <p:cNvPr id="875" name="Google Shape;167;p24_1" descr=""/>
          <p:cNvPicPr/>
          <p:nvPr/>
        </p:nvPicPr>
        <p:blipFill>
          <a:blip r:embed="rId2"/>
          <a:stretch/>
        </p:blipFill>
        <p:spPr>
          <a:xfrm>
            <a:off x="4094280" y="2608200"/>
            <a:ext cx="4659120" cy="2534400"/>
          </a:xfrm>
          <a:prstGeom prst="rect">
            <a:avLst/>
          </a:prstGeom>
          <a:ln>
            <a:noFill/>
          </a:ln>
        </p:spPr>
      </p:pic>
      <p:pic>
        <p:nvPicPr>
          <p:cNvPr id="876" name="Google Shape;168;p24_1" descr=""/>
          <p:cNvPicPr/>
          <p:nvPr/>
        </p:nvPicPr>
        <p:blipFill>
          <a:blip r:embed="rId3"/>
          <a:stretch/>
        </p:blipFill>
        <p:spPr>
          <a:xfrm>
            <a:off x="0" y="3953520"/>
            <a:ext cx="3606480" cy="263880"/>
          </a:xfrm>
          <a:prstGeom prst="rect">
            <a:avLst/>
          </a:prstGeom>
          <a:ln>
            <a:noFill/>
          </a:ln>
        </p:spPr>
      </p:pic>
      <p:pic>
        <p:nvPicPr>
          <p:cNvPr id="877" name="Google Shape;169;p24_2" descr=""/>
          <p:cNvPicPr/>
          <p:nvPr/>
        </p:nvPicPr>
        <p:blipFill>
          <a:blip r:embed="rId4"/>
          <a:stretch/>
        </p:blipFill>
        <p:spPr>
          <a:xfrm>
            <a:off x="0" y="4218120"/>
            <a:ext cx="3842640" cy="263880"/>
          </a:xfrm>
          <a:prstGeom prst="rect">
            <a:avLst/>
          </a:prstGeom>
          <a:ln>
            <a:noFill/>
          </a:ln>
        </p:spPr>
      </p:pic>
      <p:pic>
        <p:nvPicPr>
          <p:cNvPr id="878" name="Google Shape;170;p24_2" descr=""/>
          <p:cNvPicPr/>
          <p:nvPr/>
        </p:nvPicPr>
        <p:blipFill>
          <a:blip r:embed="rId5"/>
          <a:stretch/>
        </p:blipFill>
        <p:spPr>
          <a:xfrm>
            <a:off x="0" y="4748040"/>
            <a:ext cx="3922560" cy="263880"/>
          </a:xfrm>
          <a:prstGeom prst="rect">
            <a:avLst/>
          </a:prstGeom>
          <a:ln>
            <a:noFill/>
          </a:ln>
        </p:spPr>
      </p:pic>
      <p:pic>
        <p:nvPicPr>
          <p:cNvPr id="879" name="Google Shape;171;p24_2" descr=""/>
          <p:cNvPicPr/>
          <p:nvPr/>
        </p:nvPicPr>
        <p:blipFill>
          <a:blip r:embed="rId6"/>
          <a:stretch/>
        </p:blipFill>
        <p:spPr>
          <a:xfrm>
            <a:off x="0" y="4483080"/>
            <a:ext cx="2866680" cy="263880"/>
          </a:xfrm>
          <a:prstGeom prst="rect">
            <a:avLst/>
          </a:prstGeom>
          <a:ln>
            <a:noFill/>
          </a:ln>
        </p:spPr>
      </p:pic>
      <p:sp>
        <p:nvSpPr>
          <p:cNvPr id="880" name="CustomShape 3"/>
          <p:cNvSpPr/>
          <p:nvPr/>
        </p:nvSpPr>
        <p:spPr>
          <a:xfrm flipH="1" rot="10800000">
            <a:off x="2469960" y="1373040"/>
            <a:ext cx="1264320" cy="8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4"/>
          <p:cNvSpPr/>
          <p:nvPr/>
        </p:nvSpPr>
        <p:spPr>
          <a:xfrm>
            <a:off x="2987280" y="3030840"/>
            <a:ext cx="1106280" cy="84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83" name="CustomShape 2"/>
          <p:cNvSpPr/>
          <p:nvPr/>
        </p:nvSpPr>
        <p:spPr>
          <a:xfrm>
            <a:off x="311760" y="1266480"/>
            <a:ext cx="8519400" cy="36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 marL="4572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總結：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確認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107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資料與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103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資料有相同特性</a:t>
            </a:r>
            <a:endParaRPr b="0" lang="en-US" sz="16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目前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CKIP Transformers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中的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BERT Base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較符合『學歷』所須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討論：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對於特徵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label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是否有疑慮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下週目標：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學歷轉換為特徵 加入探討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1004040" y="1751760"/>
            <a:ext cx="713556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_2021/12/28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85" name="CustomShape 2"/>
          <p:cNvSpPr/>
          <p:nvPr/>
        </p:nvSpPr>
        <p:spPr>
          <a:xfrm>
            <a:off x="2137320" y="2850120"/>
            <a:ext cx="486936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ustomShape 1"/>
          <p:cNvSpPr/>
          <p:nvPr/>
        </p:nvSpPr>
        <p:spPr>
          <a:xfrm>
            <a:off x="311760" y="35028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87" name="CustomShape 2"/>
          <p:cNvSpPr/>
          <p:nvPr/>
        </p:nvSpPr>
        <p:spPr>
          <a:xfrm>
            <a:off x="1251720" y="904680"/>
            <a:ext cx="6316920" cy="38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8000"/>
          </a:bodyPr>
          <a:p>
            <a:pPr marL="457200" indent="-3546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107data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探討</a:t>
            </a:r>
            <a:endParaRPr b="0" lang="en-US" sz="1600" spc="-1" strike="noStrike">
              <a:latin typeface="Arial"/>
            </a:endParaRPr>
          </a:p>
          <a:p>
            <a:pPr lvl="2" marL="13716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確認特徵與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103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一樣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斷詞資料庫</a:t>
            </a:r>
            <a:endParaRPr b="0" lang="en-US" sz="1600" spc="-1" strike="noStrike">
              <a:latin typeface="Arial"/>
            </a:endParaRPr>
          </a:p>
          <a:p>
            <a:pPr lvl="2" marL="13716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LDA</a:t>
            </a:r>
            <a:endParaRPr b="0" lang="en-US" sz="1600" spc="-1" strike="noStrike">
              <a:latin typeface="Arial"/>
            </a:endParaRPr>
          </a:p>
          <a:p>
            <a:pPr lvl="2" marL="13716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word2vec</a:t>
            </a:r>
            <a:endParaRPr b="0" lang="en-US" sz="1600" spc="-1" strike="noStrike">
              <a:latin typeface="Arial"/>
            </a:endParaRPr>
          </a:p>
          <a:p>
            <a:pPr lvl="2" marL="13716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jieba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中國斷詞庫）</a:t>
            </a:r>
            <a:endParaRPr b="0" lang="en-US" sz="1600" spc="-1" strike="noStrike">
              <a:latin typeface="Arial"/>
            </a:endParaRPr>
          </a:p>
          <a:p>
            <a:pPr lvl="2" marL="13716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ckip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台灣中研院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6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學歷分為六大類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267840" y="153000"/>
            <a:ext cx="8519400" cy="102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5000"/>
          </a:bodyPr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ckip (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台灣中研院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)</a:t>
            </a:r>
            <a:br/>
            <a:r>
              <a:rPr b="1" lang="en-US" sz="151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https://ckip.iis.sinica.edu.tw/resource</a:t>
            </a:r>
            <a:br/>
            <a:endParaRPr b="0" lang="en-US" sz="1510" spc="-1" strike="noStrike">
              <a:latin typeface="Arial"/>
            </a:endParaRPr>
          </a:p>
        </p:txBody>
      </p:sp>
      <p:sp>
        <p:nvSpPr>
          <p:cNvPr id="889" name="CustomShape 2"/>
          <p:cNvSpPr/>
          <p:nvPr/>
        </p:nvSpPr>
        <p:spPr>
          <a:xfrm>
            <a:off x="267840" y="125892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CKIP CoreNLP</a:t>
            </a:r>
            <a:endParaRPr b="0" lang="en-US" sz="18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Sentence Segmentation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Word Segmentation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Part-of-Speech Tagging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Named-Entity Recognition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Constituency Parsing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Coreference Resolution</a:t>
            </a:r>
            <a:endParaRPr b="0" lang="en-US" sz="12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CKIP Transformers</a:t>
            </a:r>
            <a:endParaRPr b="0" lang="en-US" sz="1800" spc="-1" strike="noStrike">
              <a:latin typeface="Arial"/>
            </a:endParaRPr>
          </a:p>
          <a:p>
            <a:pPr lvl="1" marL="9144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ALBERT Tiny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12529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ALBERT Base</a:t>
            </a:r>
            <a:endParaRPr b="0" lang="en-US" sz="12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212529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BERT Base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890" name="Google Shape;80;p15_6" descr=""/>
          <p:cNvPicPr/>
          <p:nvPr/>
        </p:nvPicPr>
        <p:blipFill>
          <a:blip r:embed="rId1"/>
          <a:stretch/>
        </p:blipFill>
        <p:spPr>
          <a:xfrm>
            <a:off x="3735000" y="230400"/>
            <a:ext cx="5378040" cy="2282040"/>
          </a:xfrm>
          <a:prstGeom prst="rect">
            <a:avLst/>
          </a:prstGeom>
          <a:ln>
            <a:noFill/>
          </a:ln>
        </p:spPr>
      </p:pic>
      <p:pic>
        <p:nvPicPr>
          <p:cNvPr id="891" name="Google Shape;81;p15_5" descr=""/>
          <p:cNvPicPr/>
          <p:nvPr/>
        </p:nvPicPr>
        <p:blipFill>
          <a:blip r:embed="rId2"/>
          <a:stretch/>
        </p:blipFill>
        <p:spPr>
          <a:xfrm>
            <a:off x="4094280" y="2608200"/>
            <a:ext cx="4659120" cy="2534400"/>
          </a:xfrm>
          <a:prstGeom prst="rect">
            <a:avLst/>
          </a:prstGeom>
          <a:ln>
            <a:noFill/>
          </a:ln>
        </p:spPr>
      </p:pic>
      <p:pic>
        <p:nvPicPr>
          <p:cNvPr id="892" name="Google Shape;82;p15_4" descr=""/>
          <p:cNvPicPr/>
          <p:nvPr/>
        </p:nvPicPr>
        <p:blipFill>
          <a:blip r:embed="rId3"/>
          <a:stretch/>
        </p:blipFill>
        <p:spPr>
          <a:xfrm>
            <a:off x="0" y="3953520"/>
            <a:ext cx="3606480" cy="263880"/>
          </a:xfrm>
          <a:prstGeom prst="rect">
            <a:avLst/>
          </a:prstGeom>
          <a:ln>
            <a:noFill/>
          </a:ln>
        </p:spPr>
      </p:pic>
      <p:pic>
        <p:nvPicPr>
          <p:cNvPr id="893" name="Google Shape;83;p15_4" descr=""/>
          <p:cNvPicPr/>
          <p:nvPr/>
        </p:nvPicPr>
        <p:blipFill>
          <a:blip r:embed="rId4"/>
          <a:stretch/>
        </p:blipFill>
        <p:spPr>
          <a:xfrm>
            <a:off x="0" y="4218120"/>
            <a:ext cx="3842640" cy="263880"/>
          </a:xfrm>
          <a:prstGeom prst="rect">
            <a:avLst/>
          </a:prstGeom>
          <a:ln>
            <a:noFill/>
          </a:ln>
        </p:spPr>
      </p:pic>
      <p:pic>
        <p:nvPicPr>
          <p:cNvPr id="894" name="Google Shape;84;p15_3" descr=""/>
          <p:cNvPicPr/>
          <p:nvPr/>
        </p:nvPicPr>
        <p:blipFill>
          <a:blip r:embed="rId5"/>
          <a:stretch/>
        </p:blipFill>
        <p:spPr>
          <a:xfrm>
            <a:off x="0" y="4748040"/>
            <a:ext cx="3922560" cy="263880"/>
          </a:xfrm>
          <a:prstGeom prst="rect">
            <a:avLst/>
          </a:prstGeom>
          <a:ln>
            <a:noFill/>
          </a:ln>
        </p:spPr>
      </p:pic>
      <p:pic>
        <p:nvPicPr>
          <p:cNvPr id="895" name="Google Shape;85;p15_2" descr=""/>
          <p:cNvPicPr/>
          <p:nvPr/>
        </p:nvPicPr>
        <p:blipFill>
          <a:blip r:embed="rId6"/>
          <a:stretch/>
        </p:blipFill>
        <p:spPr>
          <a:xfrm>
            <a:off x="0" y="4483080"/>
            <a:ext cx="2866680" cy="263880"/>
          </a:xfrm>
          <a:prstGeom prst="rect">
            <a:avLst/>
          </a:prstGeom>
          <a:ln>
            <a:noFill/>
          </a:ln>
        </p:spPr>
      </p:pic>
      <p:sp>
        <p:nvSpPr>
          <p:cNvPr id="896" name="CustomShape 3"/>
          <p:cNvSpPr/>
          <p:nvPr/>
        </p:nvSpPr>
        <p:spPr>
          <a:xfrm flipH="1" rot="10800000">
            <a:off x="2469960" y="1373040"/>
            <a:ext cx="1264320" cy="8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4"/>
          <p:cNvSpPr/>
          <p:nvPr/>
        </p:nvSpPr>
        <p:spPr>
          <a:xfrm>
            <a:off x="2987280" y="3030840"/>
            <a:ext cx="1106280" cy="84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初步測試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99" name="CustomShape 2"/>
          <p:cNvSpPr/>
          <p:nvPr/>
        </p:nvSpPr>
        <p:spPr>
          <a:xfrm>
            <a:off x="407880" y="1500840"/>
            <a:ext cx="3146400" cy="259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LabelEncoder_sklearn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mapping_dataframe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00" name="Google Shape;94;p16_4" descr=""/>
          <p:cNvPicPr/>
          <p:nvPr/>
        </p:nvPicPr>
        <p:blipFill>
          <a:blip r:embed="rId1"/>
          <a:stretch/>
        </p:blipFill>
        <p:spPr>
          <a:xfrm>
            <a:off x="3860280" y="1603080"/>
            <a:ext cx="4598280" cy="1177920"/>
          </a:xfrm>
          <a:prstGeom prst="rect">
            <a:avLst/>
          </a:prstGeom>
          <a:ln>
            <a:noFill/>
          </a:ln>
        </p:spPr>
      </p:pic>
      <p:pic>
        <p:nvPicPr>
          <p:cNvPr id="901" name="Google Shape;95;p16_4" descr=""/>
          <p:cNvPicPr/>
          <p:nvPr/>
        </p:nvPicPr>
        <p:blipFill>
          <a:blip r:embed="rId2"/>
          <a:stretch/>
        </p:blipFill>
        <p:spPr>
          <a:xfrm>
            <a:off x="3889440" y="3285720"/>
            <a:ext cx="4540320" cy="1115640"/>
          </a:xfrm>
          <a:prstGeom prst="rect">
            <a:avLst/>
          </a:prstGeom>
          <a:ln>
            <a:noFill/>
          </a:ln>
        </p:spPr>
      </p:pic>
      <p:pic>
        <p:nvPicPr>
          <p:cNvPr id="902" name="Google Shape;96;p16_4" descr=""/>
          <p:cNvPicPr/>
          <p:nvPr/>
        </p:nvPicPr>
        <p:blipFill>
          <a:blip r:embed="rId3"/>
          <a:stretch/>
        </p:blipFill>
        <p:spPr>
          <a:xfrm>
            <a:off x="3889440" y="43200"/>
            <a:ext cx="4540320" cy="1293120"/>
          </a:xfrm>
          <a:prstGeom prst="rect">
            <a:avLst/>
          </a:prstGeom>
          <a:ln>
            <a:noFill/>
          </a:ln>
        </p:spPr>
      </p:pic>
      <p:sp>
        <p:nvSpPr>
          <p:cNvPr id="903" name="CustomShape 3"/>
          <p:cNvSpPr/>
          <p:nvPr/>
        </p:nvSpPr>
        <p:spPr>
          <a:xfrm>
            <a:off x="189360" y="4640760"/>
            <a:ext cx="47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4"/>
          <p:cNvSpPr/>
          <p:nvPr/>
        </p:nvSpPr>
        <p:spPr>
          <a:xfrm>
            <a:off x="896040" y="4444200"/>
            <a:ext cx="367488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1.</a:t>
            </a: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分詞  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2.replace  3.</a:t>
            </a: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拿掉文字（留數字）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05" name="Google Shape;99;p16_3" descr=""/>
          <p:cNvPicPr/>
          <p:nvPr/>
        </p:nvPicPr>
        <p:blipFill>
          <a:blip r:embed="rId4"/>
          <a:stretch/>
        </p:blipFill>
        <p:spPr>
          <a:xfrm>
            <a:off x="3207240" y="3011400"/>
            <a:ext cx="5904720" cy="23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ckip_transformers  NLP Tools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07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(WS) Word Segmentation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斷詞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(POS) Part-of-Speech Tagging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詞性標記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(NER) Named Entity Recognition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實體辨識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08" name="Google Shape;106;p17_3" descr=""/>
          <p:cNvPicPr/>
          <p:nvPr/>
        </p:nvPicPr>
        <p:blipFill>
          <a:blip r:embed="rId1"/>
          <a:stretch/>
        </p:blipFill>
        <p:spPr>
          <a:xfrm>
            <a:off x="2043000" y="2346840"/>
            <a:ext cx="4920840" cy="2112480"/>
          </a:xfrm>
          <a:prstGeom prst="rect">
            <a:avLst/>
          </a:prstGeom>
          <a:ln>
            <a:noFill/>
          </a:ln>
        </p:spPr>
      </p:pic>
      <p:sp>
        <p:nvSpPr>
          <p:cNvPr id="909" name="CustomShape 3"/>
          <p:cNvSpPr/>
          <p:nvPr/>
        </p:nvSpPr>
        <p:spPr>
          <a:xfrm>
            <a:off x="641160" y="4837320"/>
            <a:ext cx="4579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4"/>
          <p:cNvSpPr/>
          <p:nvPr/>
        </p:nvSpPr>
        <p:spPr>
          <a:xfrm>
            <a:off x="1100160" y="4640760"/>
            <a:ext cx="474156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在中文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BERT</a:t>
            </a: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模型中，中文分詞是基於字而非詞的分詞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jieba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12" name="CustomShape 2"/>
          <p:cNvSpPr/>
          <p:nvPr/>
        </p:nvSpPr>
        <p:spPr>
          <a:xfrm>
            <a:off x="311760" y="1266480"/>
            <a:ext cx="851940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For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繁體 ：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https://github.com/APCLab/jieba-tw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13" name="Google Shape;115;p18_2" descr=""/>
          <p:cNvPicPr/>
          <p:nvPr/>
        </p:nvPicPr>
        <p:blipFill>
          <a:blip r:embed="rId1"/>
          <a:stretch/>
        </p:blipFill>
        <p:spPr>
          <a:xfrm>
            <a:off x="519120" y="1784160"/>
            <a:ext cx="8017560" cy="1115280"/>
          </a:xfrm>
          <a:prstGeom prst="rect">
            <a:avLst/>
          </a:prstGeom>
          <a:ln>
            <a:noFill/>
          </a:ln>
        </p:spPr>
      </p:pic>
      <p:pic>
        <p:nvPicPr>
          <p:cNvPr id="914" name="Google Shape;116;p18_2" descr=""/>
          <p:cNvPicPr/>
          <p:nvPr/>
        </p:nvPicPr>
        <p:blipFill>
          <a:blip r:embed="rId2"/>
          <a:stretch/>
        </p:blipFill>
        <p:spPr>
          <a:xfrm>
            <a:off x="1068840" y="3043080"/>
            <a:ext cx="7005600" cy="203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CustomShape 1"/>
          <p:cNvSpPr/>
          <p:nvPr/>
        </p:nvSpPr>
        <p:spPr>
          <a:xfrm>
            <a:off x="42120" y="102600"/>
            <a:ext cx="432072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2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replace,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保留數字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(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特徵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16" name="CustomShape 2"/>
          <p:cNvSpPr/>
          <p:nvPr/>
        </p:nvSpPr>
        <p:spPr>
          <a:xfrm>
            <a:off x="5340240" y="738720"/>
            <a:ext cx="3495960" cy="366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產生問題：</a:t>
            </a:r>
            <a:endParaRPr b="0" lang="en-US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nan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數量過多：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數字只保留最前面那個</a:t>
            </a:r>
            <a:endParaRPr b="0" lang="en-US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拆字錯誤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17" name="Google Shape;123;p19_3" descr=""/>
          <p:cNvPicPr/>
          <p:nvPr/>
        </p:nvPicPr>
        <p:blipFill>
          <a:blip r:embed="rId1"/>
          <a:stretch/>
        </p:blipFill>
        <p:spPr>
          <a:xfrm>
            <a:off x="720720" y="758880"/>
            <a:ext cx="3998520" cy="2057760"/>
          </a:xfrm>
          <a:prstGeom prst="rect">
            <a:avLst/>
          </a:prstGeom>
          <a:ln>
            <a:noFill/>
          </a:ln>
        </p:spPr>
      </p:pic>
      <p:pic>
        <p:nvPicPr>
          <p:cNvPr id="918" name="Google Shape;124;p19_3" descr=""/>
          <p:cNvPicPr/>
          <p:nvPr/>
        </p:nvPicPr>
        <p:blipFill>
          <a:blip r:embed="rId2"/>
          <a:stretch/>
        </p:blipFill>
        <p:spPr>
          <a:xfrm>
            <a:off x="645120" y="2979720"/>
            <a:ext cx="4150080" cy="2057760"/>
          </a:xfrm>
          <a:prstGeom prst="rect">
            <a:avLst/>
          </a:prstGeom>
          <a:ln>
            <a:noFill/>
          </a:ln>
        </p:spPr>
      </p:pic>
      <p:pic>
        <p:nvPicPr>
          <p:cNvPr id="919" name="Google Shape;125;p19_2" descr=""/>
          <p:cNvPicPr/>
          <p:nvPr/>
        </p:nvPicPr>
        <p:blipFill>
          <a:blip r:embed="rId3"/>
          <a:stretch/>
        </p:blipFill>
        <p:spPr>
          <a:xfrm>
            <a:off x="6319800" y="1681560"/>
            <a:ext cx="1536480" cy="291960"/>
          </a:xfrm>
          <a:prstGeom prst="rect">
            <a:avLst/>
          </a:prstGeom>
          <a:ln>
            <a:noFill/>
          </a:ln>
        </p:spPr>
      </p:pic>
      <p:pic>
        <p:nvPicPr>
          <p:cNvPr id="920" name="Google Shape;126;p19_1" descr=""/>
          <p:cNvPicPr/>
          <p:nvPr/>
        </p:nvPicPr>
        <p:blipFill>
          <a:blip r:embed="rId4"/>
          <a:stretch/>
        </p:blipFill>
        <p:spPr>
          <a:xfrm>
            <a:off x="6191280" y="3077280"/>
            <a:ext cx="2530800" cy="159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直接文字替換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22" name="CustomShape 2"/>
          <p:cNvSpPr/>
          <p:nvPr/>
        </p:nvSpPr>
        <p:spPr>
          <a:xfrm>
            <a:off x="311760" y="1441080"/>
            <a:ext cx="398556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不拆字，使用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str.contains</a:t>
            </a: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按順序替換（解決順位問題）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3" name="Google Shape;133;p20_2" descr=""/>
          <p:cNvPicPr/>
          <p:nvPr/>
        </p:nvPicPr>
        <p:blipFill>
          <a:blip r:embed="rId1"/>
          <a:stretch/>
        </p:blipFill>
        <p:spPr>
          <a:xfrm>
            <a:off x="6690240" y="0"/>
            <a:ext cx="483480" cy="5142600"/>
          </a:xfrm>
          <a:prstGeom prst="rect">
            <a:avLst/>
          </a:prstGeom>
          <a:ln>
            <a:noFill/>
          </a:ln>
        </p:spPr>
      </p:pic>
      <p:sp>
        <p:nvSpPr>
          <p:cNvPr id="924" name="CustomShape 3"/>
          <p:cNvSpPr/>
          <p:nvPr/>
        </p:nvSpPr>
        <p:spPr>
          <a:xfrm>
            <a:off x="5420160" y="444960"/>
            <a:ext cx="10699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無編號：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25" name="Google Shape;135;p20_1" descr=""/>
          <p:cNvPicPr/>
          <p:nvPr/>
        </p:nvPicPr>
        <p:blipFill>
          <a:blip r:embed="rId2"/>
          <a:stretch/>
        </p:blipFill>
        <p:spPr>
          <a:xfrm>
            <a:off x="1347120" y="2944080"/>
            <a:ext cx="1861200" cy="127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2022-01-17T19:02:13Z</dcterms:modified>
  <cp:revision>4</cp:revision>
  <dc:subject/>
  <dc:title/>
</cp:coreProperties>
</file>